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312" r:id="rId3"/>
    <p:sldId id="310" r:id="rId4"/>
    <p:sldId id="309" r:id="rId5"/>
    <p:sldId id="374" r:id="rId6"/>
    <p:sldId id="369" r:id="rId7"/>
    <p:sldId id="371" r:id="rId8"/>
    <p:sldId id="370" r:id="rId9"/>
    <p:sldId id="315" r:id="rId10"/>
    <p:sldId id="317" r:id="rId11"/>
    <p:sldId id="318" r:id="rId12"/>
    <p:sldId id="319" r:id="rId13"/>
    <p:sldId id="326" r:id="rId14"/>
    <p:sldId id="363" r:id="rId15"/>
    <p:sldId id="323" r:id="rId16"/>
    <p:sldId id="324" r:id="rId17"/>
    <p:sldId id="377" r:id="rId18"/>
    <p:sldId id="327" r:id="rId19"/>
    <p:sldId id="321" r:id="rId20"/>
    <p:sldId id="331" r:id="rId21"/>
    <p:sldId id="332" r:id="rId22"/>
    <p:sldId id="335" r:id="rId23"/>
    <p:sldId id="336" r:id="rId24"/>
    <p:sldId id="337" r:id="rId25"/>
    <p:sldId id="338" r:id="rId26"/>
    <p:sldId id="345" r:id="rId27"/>
    <p:sldId id="339" r:id="rId28"/>
    <p:sldId id="340" r:id="rId29"/>
    <p:sldId id="344" r:id="rId30"/>
    <p:sldId id="341" r:id="rId31"/>
    <p:sldId id="379" r:id="rId32"/>
    <p:sldId id="401" r:id="rId33"/>
    <p:sldId id="380" r:id="rId34"/>
    <p:sldId id="342" r:id="rId35"/>
    <p:sldId id="381" r:id="rId36"/>
    <p:sldId id="385" r:id="rId37"/>
    <p:sldId id="386" r:id="rId38"/>
    <p:sldId id="387" r:id="rId39"/>
    <p:sldId id="388" r:id="rId40"/>
    <p:sldId id="389" r:id="rId41"/>
    <p:sldId id="391" r:id="rId42"/>
    <p:sldId id="399" r:id="rId43"/>
    <p:sldId id="400" r:id="rId44"/>
    <p:sldId id="393" r:id="rId45"/>
    <p:sldId id="398" r:id="rId46"/>
    <p:sldId id="396" r:id="rId47"/>
    <p:sldId id="395" r:id="rId48"/>
    <p:sldId id="394" r:id="rId49"/>
    <p:sldId id="362" r:id="rId50"/>
  </p:sldIdLst>
  <p:sldSz cx="9144000" cy="6858000" type="screen4x3"/>
  <p:notesSz cx="6858000" cy="91440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3" autoAdjust="0"/>
    <p:restoredTop sz="94660"/>
  </p:normalViewPr>
  <p:slideViewPr>
    <p:cSldViewPr>
      <p:cViewPr varScale="1">
        <p:scale>
          <a:sx n="111" d="100"/>
          <a:sy n="111" d="100"/>
        </p:scale>
        <p:origin x="8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6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A7B664-048A-431A-9314-A596588894F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7C1C41AE-DB7A-4793-AE1A-838227AD8EAD}">
      <dgm:prSet phldrT="[Texto]"/>
      <dgm:spPr/>
      <dgm:t>
        <a:bodyPr/>
        <a:lstStyle/>
        <a:p>
          <a:r>
            <a:rPr lang="es-CL" dirty="0" smtClean="0"/>
            <a:t>2014</a:t>
          </a:r>
          <a:endParaRPr lang="es-CL" dirty="0"/>
        </a:p>
      </dgm:t>
    </dgm:pt>
    <dgm:pt modelId="{9D3FAEA8-2A72-41CD-B54A-583AC1FFD4B0}" type="parTrans" cxnId="{22A474FF-18F3-472F-B128-92F94CD58220}">
      <dgm:prSet/>
      <dgm:spPr/>
      <dgm:t>
        <a:bodyPr/>
        <a:lstStyle/>
        <a:p>
          <a:endParaRPr lang="es-CL"/>
        </a:p>
      </dgm:t>
    </dgm:pt>
    <dgm:pt modelId="{51D1CB93-79B2-4164-8072-8429D83F6E29}" type="sibTrans" cxnId="{22A474FF-18F3-472F-B128-92F94CD58220}">
      <dgm:prSet/>
      <dgm:spPr/>
      <dgm:t>
        <a:bodyPr/>
        <a:lstStyle/>
        <a:p>
          <a:endParaRPr lang="es-CL"/>
        </a:p>
      </dgm:t>
    </dgm:pt>
    <dgm:pt modelId="{41BE7DFF-3F1F-459D-B1C6-FB316FBF5EB6}">
      <dgm:prSet phldrT="[Texto]"/>
      <dgm:spPr/>
      <dgm:t>
        <a:bodyPr/>
        <a:lstStyle/>
        <a:p>
          <a:r>
            <a:rPr lang="es-CL" dirty="0" smtClean="0"/>
            <a:t>Impuesto Primera Categoría: 21%</a:t>
          </a:r>
          <a:endParaRPr lang="es-CL" dirty="0"/>
        </a:p>
      </dgm:t>
    </dgm:pt>
    <dgm:pt modelId="{DF6600C2-C424-4F5D-8746-0EE34BF74E15}" type="parTrans" cxnId="{0A192E33-E8AB-474C-8E27-BC2B0D8DF304}">
      <dgm:prSet/>
      <dgm:spPr/>
      <dgm:t>
        <a:bodyPr/>
        <a:lstStyle/>
        <a:p>
          <a:endParaRPr lang="es-CL"/>
        </a:p>
      </dgm:t>
    </dgm:pt>
    <dgm:pt modelId="{C2B7149B-8EE8-46AA-8162-B07D0FE00F6A}" type="sibTrans" cxnId="{0A192E33-E8AB-474C-8E27-BC2B0D8DF304}">
      <dgm:prSet/>
      <dgm:spPr/>
      <dgm:t>
        <a:bodyPr/>
        <a:lstStyle/>
        <a:p>
          <a:endParaRPr lang="es-CL"/>
        </a:p>
      </dgm:t>
    </dgm:pt>
    <dgm:pt modelId="{D64301C5-90D4-4518-B223-5AF3DA3DC3D2}">
      <dgm:prSet phldrT="[Texto]"/>
      <dgm:spPr/>
      <dgm:t>
        <a:bodyPr/>
        <a:lstStyle/>
        <a:p>
          <a:r>
            <a:rPr lang="es-CL" dirty="0" smtClean="0"/>
            <a:t>2015</a:t>
          </a:r>
          <a:endParaRPr lang="es-CL" dirty="0"/>
        </a:p>
      </dgm:t>
    </dgm:pt>
    <dgm:pt modelId="{3D4A4F69-5416-495C-A316-A72FE62186DD}" type="parTrans" cxnId="{F1437619-4325-466E-AD84-5354CA223052}">
      <dgm:prSet/>
      <dgm:spPr/>
      <dgm:t>
        <a:bodyPr/>
        <a:lstStyle/>
        <a:p>
          <a:endParaRPr lang="es-CL"/>
        </a:p>
      </dgm:t>
    </dgm:pt>
    <dgm:pt modelId="{993FC858-404A-43AD-ACAD-E62B628FDFDF}" type="sibTrans" cxnId="{F1437619-4325-466E-AD84-5354CA223052}">
      <dgm:prSet/>
      <dgm:spPr/>
      <dgm:t>
        <a:bodyPr/>
        <a:lstStyle/>
        <a:p>
          <a:endParaRPr lang="es-CL"/>
        </a:p>
      </dgm:t>
    </dgm:pt>
    <dgm:pt modelId="{4A71079A-A91F-466B-9A9F-81E3DC610FE4}">
      <dgm:prSet phldrT="[Texto]"/>
      <dgm:spPr/>
      <dgm:t>
        <a:bodyPr/>
        <a:lstStyle/>
        <a:p>
          <a:r>
            <a:rPr lang="es-CL" dirty="0" smtClean="0"/>
            <a:t>Impuesto Primera Categoría: 22,5%</a:t>
          </a:r>
          <a:endParaRPr lang="es-CL" dirty="0"/>
        </a:p>
      </dgm:t>
    </dgm:pt>
    <dgm:pt modelId="{211E1AC3-CFAD-465B-97DA-32085E2AFE3A}" type="parTrans" cxnId="{50D425B4-C031-4AB8-B38B-D9E91FF04642}">
      <dgm:prSet/>
      <dgm:spPr/>
      <dgm:t>
        <a:bodyPr/>
        <a:lstStyle/>
        <a:p>
          <a:endParaRPr lang="es-CL"/>
        </a:p>
      </dgm:t>
    </dgm:pt>
    <dgm:pt modelId="{97853B23-266D-49E8-A436-E809D43CC52C}" type="sibTrans" cxnId="{50D425B4-C031-4AB8-B38B-D9E91FF04642}">
      <dgm:prSet/>
      <dgm:spPr/>
      <dgm:t>
        <a:bodyPr/>
        <a:lstStyle/>
        <a:p>
          <a:endParaRPr lang="es-CL"/>
        </a:p>
      </dgm:t>
    </dgm:pt>
    <dgm:pt modelId="{B82A7222-9FAD-46EB-B15B-8BA5BAEB2835}">
      <dgm:prSet phldrT="[Texto]"/>
      <dgm:spPr/>
      <dgm:t>
        <a:bodyPr/>
        <a:lstStyle/>
        <a:p>
          <a:r>
            <a:rPr lang="es-CL" dirty="0" smtClean="0"/>
            <a:t>2016</a:t>
          </a:r>
          <a:endParaRPr lang="es-CL" dirty="0"/>
        </a:p>
      </dgm:t>
    </dgm:pt>
    <dgm:pt modelId="{A0F1B28F-B543-4953-9CFC-65A52650D089}" type="parTrans" cxnId="{A79EDC70-C598-41D6-B034-A9FD8029CED0}">
      <dgm:prSet/>
      <dgm:spPr/>
      <dgm:t>
        <a:bodyPr/>
        <a:lstStyle/>
        <a:p>
          <a:endParaRPr lang="es-CL"/>
        </a:p>
      </dgm:t>
    </dgm:pt>
    <dgm:pt modelId="{C4030CA8-F906-41CD-AB7E-15AA262DC244}" type="sibTrans" cxnId="{A79EDC70-C598-41D6-B034-A9FD8029CED0}">
      <dgm:prSet/>
      <dgm:spPr/>
      <dgm:t>
        <a:bodyPr/>
        <a:lstStyle/>
        <a:p>
          <a:endParaRPr lang="es-CL"/>
        </a:p>
      </dgm:t>
    </dgm:pt>
    <dgm:pt modelId="{2DC1E181-71BF-412D-8CF5-507AC8A3DB5A}">
      <dgm:prSet phldrT="[Texto]"/>
      <dgm:spPr/>
      <dgm:t>
        <a:bodyPr/>
        <a:lstStyle/>
        <a:p>
          <a:r>
            <a:rPr lang="es-CL" dirty="0" smtClean="0"/>
            <a:t>Impuesto Primera Categoría: 24%</a:t>
          </a:r>
          <a:endParaRPr lang="es-CL" dirty="0"/>
        </a:p>
      </dgm:t>
    </dgm:pt>
    <dgm:pt modelId="{DB690F2D-30AF-4210-86B9-67B250BE9A03}" type="parTrans" cxnId="{E851CFCF-822E-4B2A-9171-37F06E526AA1}">
      <dgm:prSet/>
      <dgm:spPr/>
      <dgm:t>
        <a:bodyPr/>
        <a:lstStyle/>
        <a:p>
          <a:endParaRPr lang="es-CL"/>
        </a:p>
      </dgm:t>
    </dgm:pt>
    <dgm:pt modelId="{E4963EA7-6264-46D0-BEF4-5865ADA89278}" type="sibTrans" cxnId="{E851CFCF-822E-4B2A-9171-37F06E526AA1}">
      <dgm:prSet/>
      <dgm:spPr/>
      <dgm:t>
        <a:bodyPr/>
        <a:lstStyle/>
        <a:p>
          <a:endParaRPr lang="es-CL"/>
        </a:p>
      </dgm:t>
    </dgm:pt>
    <dgm:pt modelId="{EBD30DFE-EB65-42FB-A1AF-AC33C94E08F4}">
      <dgm:prSet phldrT="[Texto]"/>
      <dgm:spPr/>
      <dgm:t>
        <a:bodyPr/>
        <a:lstStyle/>
        <a:p>
          <a:r>
            <a:rPr lang="es-CL" dirty="0" smtClean="0"/>
            <a:t>2017</a:t>
          </a:r>
          <a:endParaRPr lang="es-CL" dirty="0"/>
        </a:p>
      </dgm:t>
    </dgm:pt>
    <dgm:pt modelId="{718809BC-C664-47B5-B85E-820B0F88B0D7}" type="parTrans" cxnId="{80E3EB88-2CDD-450B-AED3-4450B1D6123C}">
      <dgm:prSet/>
      <dgm:spPr/>
      <dgm:t>
        <a:bodyPr/>
        <a:lstStyle/>
        <a:p>
          <a:endParaRPr lang="es-CL"/>
        </a:p>
      </dgm:t>
    </dgm:pt>
    <dgm:pt modelId="{41701153-1A00-488E-8C6C-5DCB20443D15}" type="sibTrans" cxnId="{80E3EB88-2CDD-450B-AED3-4450B1D6123C}">
      <dgm:prSet/>
      <dgm:spPr/>
      <dgm:t>
        <a:bodyPr/>
        <a:lstStyle/>
        <a:p>
          <a:endParaRPr lang="es-CL"/>
        </a:p>
      </dgm:t>
    </dgm:pt>
    <dgm:pt modelId="{04380E73-39BA-49F3-B9A2-C3DF777153B7}">
      <dgm:prSet phldrT="[Texto]"/>
      <dgm:spPr/>
      <dgm:t>
        <a:bodyPr/>
        <a:lstStyle/>
        <a:p>
          <a:r>
            <a:rPr lang="es-CL" dirty="0" smtClean="0"/>
            <a:t>Impuesto Primera Categoría: 25% o 25,5%</a:t>
          </a:r>
          <a:endParaRPr lang="es-CL" dirty="0"/>
        </a:p>
      </dgm:t>
    </dgm:pt>
    <dgm:pt modelId="{7090F558-4566-44C1-99B7-39B1588C9396}" type="parTrans" cxnId="{96D77C94-8778-4094-A03F-8149ACABACB2}">
      <dgm:prSet/>
      <dgm:spPr/>
      <dgm:t>
        <a:bodyPr/>
        <a:lstStyle/>
        <a:p>
          <a:endParaRPr lang="es-CL"/>
        </a:p>
      </dgm:t>
    </dgm:pt>
    <dgm:pt modelId="{B5D9660F-19C8-4068-ABD4-02CD98984C85}" type="sibTrans" cxnId="{96D77C94-8778-4094-A03F-8149ACABACB2}">
      <dgm:prSet/>
      <dgm:spPr/>
      <dgm:t>
        <a:bodyPr/>
        <a:lstStyle/>
        <a:p>
          <a:endParaRPr lang="es-CL"/>
        </a:p>
      </dgm:t>
    </dgm:pt>
    <dgm:pt modelId="{E79BF498-49EE-4C5B-A605-221944599908}">
      <dgm:prSet phldrT="[Texto]"/>
      <dgm:spPr/>
      <dgm:t>
        <a:bodyPr/>
        <a:lstStyle/>
        <a:p>
          <a:r>
            <a:rPr lang="es-CL" dirty="0" smtClean="0"/>
            <a:t>2018</a:t>
          </a:r>
          <a:endParaRPr lang="es-CL" dirty="0"/>
        </a:p>
      </dgm:t>
    </dgm:pt>
    <dgm:pt modelId="{26DDC888-CD16-4961-96A5-44D064E88289}" type="parTrans" cxnId="{394FC196-F1A5-49C3-BB02-610AB61F370B}">
      <dgm:prSet/>
      <dgm:spPr/>
      <dgm:t>
        <a:bodyPr/>
        <a:lstStyle/>
        <a:p>
          <a:endParaRPr lang="es-CL"/>
        </a:p>
      </dgm:t>
    </dgm:pt>
    <dgm:pt modelId="{1452968B-DACB-4521-A8AC-6700274181C3}" type="sibTrans" cxnId="{394FC196-F1A5-49C3-BB02-610AB61F370B}">
      <dgm:prSet/>
      <dgm:spPr/>
      <dgm:t>
        <a:bodyPr/>
        <a:lstStyle/>
        <a:p>
          <a:endParaRPr lang="es-CL"/>
        </a:p>
      </dgm:t>
    </dgm:pt>
    <dgm:pt modelId="{D4906110-CFA4-43F4-A80B-92B2963D584D}">
      <dgm:prSet phldrT="[Texto]"/>
      <dgm:spPr/>
      <dgm:t>
        <a:bodyPr/>
        <a:lstStyle/>
        <a:p>
          <a:r>
            <a:rPr lang="es-CL" dirty="0" smtClean="0"/>
            <a:t>Impuesto Primera Categoría: 25% o 27%</a:t>
          </a:r>
          <a:endParaRPr lang="es-CL" dirty="0"/>
        </a:p>
      </dgm:t>
    </dgm:pt>
    <dgm:pt modelId="{88AF84DE-3494-4A39-8AAB-804F6CBE4011}" type="parTrans" cxnId="{07CD830C-1FDD-4060-BCDB-528589966ABF}">
      <dgm:prSet/>
      <dgm:spPr/>
      <dgm:t>
        <a:bodyPr/>
        <a:lstStyle/>
        <a:p>
          <a:endParaRPr lang="es-CL"/>
        </a:p>
      </dgm:t>
    </dgm:pt>
    <dgm:pt modelId="{D0720973-F6B6-49B9-A969-9AEF8D1C450F}" type="sibTrans" cxnId="{07CD830C-1FDD-4060-BCDB-528589966ABF}">
      <dgm:prSet/>
      <dgm:spPr/>
      <dgm:t>
        <a:bodyPr/>
        <a:lstStyle/>
        <a:p>
          <a:endParaRPr lang="es-CL"/>
        </a:p>
      </dgm:t>
    </dgm:pt>
    <dgm:pt modelId="{965F543B-85E1-4978-996D-1E1CADC39774}">
      <dgm:prSet/>
      <dgm:spPr/>
      <dgm:t>
        <a:bodyPr/>
        <a:lstStyle/>
        <a:p>
          <a:endParaRPr lang="es-CL" dirty="0" smtClean="0"/>
        </a:p>
      </dgm:t>
    </dgm:pt>
    <dgm:pt modelId="{6BF2C1C0-7684-42FF-95BB-42D4D1F6B396}" type="parTrans" cxnId="{296F19EB-5F42-402E-AB0A-1A2003B294A8}">
      <dgm:prSet/>
      <dgm:spPr/>
      <dgm:t>
        <a:bodyPr/>
        <a:lstStyle/>
        <a:p>
          <a:endParaRPr lang="es-CL"/>
        </a:p>
      </dgm:t>
    </dgm:pt>
    <dgm:pt modelId="{16460090-BEB8-4E8D-8DF5-E496587674C4}" type="sibTrans" cxnId="{296F19EB-5F42-402E-AB0A-1A2003B294A8}">
      <dgm:prSet/>
      <dgm:spPr/>
      <dgm:t>
        <a:bodyPr/>
        <a:lstStyle/>
        <a:p>
          <a:endParaRPr lang="es-CL"/>
        </a:p>
      </dgm:t>
    </dgm:pt>
    <dgm:pt modelId="{1F3EBAED-AD72-4884-9AD8-42BB5320EA37}">
      <dgm:prSet/>
      <dgm:spPr/>
      <dgm:t>
        <a:bodyPr/>
        <a:lstStyle/>
        <a:p>
          <a:r>
            <a:rPr lang="es-CL" smtClean="0"/>
            <a:t>Nuevos Impuestos a los Alcoholes y a la Bebidas Azucaradas</a:t>
          </a:r>
          <a:endParaRPr lang="es-CL" dirty="0" smtClean="0"/>
        </a:p>
      </dgm:t>
    </dgm:pt>
    <dgm:pt modelId="{DE2C23E4-0CF7-4B42-8779-7117DE56FF9C}" type="parTrans" cxnId="{AE05AAF9-8DE1-4718-90AE-2D6569C48CA0}">
      <dgm:prSet/>
      <dgm:spPr/>
      <dgm:t>
        <a:bodyPr/>
        <a:lstStyle/>
        <a:p>
          <a:endParaRPr lang="es-CL"/>
        </a:p>
      </dgm:t>
    </dgm:pt>
    <dgm:pt modelId="{5455E35B-A6F3-421C-8EF4-0AA89DFB9B90}" type="sibTrans" cxnId="{AE05AAF9-8DE1-4718-90AE-2D6569C48CA0}">
      <dgm:prSet/>
      <dgm:spPr/>
      <dgm:t>
        <a:bodyPr/>
        <a:lstStyle/>
        <a:p>
          <a:endParaRPr lang="es-CL"/>
        </a:p>
      </dgm:t>
    </dgm:pt>
    <dgm:pt modelId="{F9F20B9C-41AE-453D-8E18-A9DD48CE7888}">
      <dgm:prSet/>
      <dgm:spPr/>
      <dgm:t>
        <a:bodyPr/>
        <a:lstStyle/>
        <a:p>
          <a:endParaRPr lang="es-CL" dirty="0"/>
        </a:p>
      </dgm:t>
    </dgm:pt>
    <dgm:pt modelId="{8D6BDBBF-57E8-4C12-BC16-FD4B65A432ED}" type="parTrans" cxnId="{ED3C9C66-674B-4607-A7D1-E4CE46E7E6F6}">
      <dgm:prSet/>
      <dgm:spPr/>
      <dgm:t>
        <a:bodyPr/>
        <a:lstStyle/>
        <a:p>
          <a:endParaRPr lang="es-CL"/>
        </a:p>
      </dgm:t>
    </dgm:pt>
    <dgm:pt modelId="{0BB2C94E-4B30-4785-AB7C-4D5E10C1355F}" type="sibTrans" cxnId="{ED3C9C66-674B-4607-A7D1-E4CE46E7E6F6}">
      <dgm:prSet/>
      <dgm:spPr/>
      <dgm:t>
        <a:bodyPr/>
        <a:lstStyle/>
        <a:p>
          <a:endParaRPr lang="es-CL"/>
        </a:p>
      </dgm:t>
    </dgm:pt>
    <dgm:pt modelId="{2A395461-8844-4029-9A10-AED4528BB5F7}">
      <dgm:prSet/>
      <dgm:spPr/>
      <dgm:t>
        <a:bodyPr/>
        <a:lstStyle/>
        <a:p>
          <a:r>
            <a:rPr lang="es-CL" smtClean="0"/>
            <a:t>Nuevos Impuestos al Tabaco</a:t>
          </a:r>
          <a:endParaRPr lang="es-CL" dirty="0" smtClean="0"/>
        </a:p>
      </dgm:t>
    </dgm:pt>
    <dgm:pt modelId="{60341ECF-A81C-40B8-87B2-FCA88E7D0332}" type="parTrans" cxnId="{71548797-FFEB-4A4D-B648-04FB4140B1F0}">
      <dgm:prSet/>
      <dgm:spPr/>
      <dgm:t>
        <a:bodyPr/>
        <a:lstStyle/>
        <a:p>
          <a:endParaRPr lang="es-CL"/>
        </a:p>
      </dgm:t>
    </dgm:pt>
    <dgm:pt modelId="{12667E51-3F79-415A-952D-10D62E34E86D}" type="sibTrans" cxnId="{71548797-FFEB-4A4D-B648-04FB4140B1F0}">
      <dgm:prSet/>
      <dgm:spPr/>
      <dgm:t>
        <a:bodyPr/>
        <a:lstStyle/>
        <a:p>
          <a:endParaRPr lang="es-CL"/>
        </a:p>
      </dgm:t>
    </dgm:pt>
    <dgm:pt modelId="{61AB95FE-B0F9-4257-9FE9-3EF7287DBF13}">
      <dgm:prSet/>
      <dgm:spPr/>
      <dgm:t>
        <a:bodyPr/>
        <a:lstStyle/>
        <a:p>
          <a:endParaRPr lang="es-CL" dirty="0"/>
        </a:p>
      </dgm:t>
    </dgm:pt>
    <dgm:pt modelId="{8D22248D-931D-4E09-8A5F-2D50512CE791}" type="parTrans" cxnId="{AEAE3C4B-42C0-4E8A-BAB1-928AA4F58621}">
      <dgm:prSet/>
      <dgm:spPr/>
      <dgm:t>
        <a:bodyPr/>
        <a:lstStyle/>
        <a:p>
          <a:endParaRPr lang="es-CL"/>
        </a:p>
      </dgm:t>
    </dgm:pt>
    <dgm:pt modelId="{069CD377-874A-4E14-8C15-49E6049ED33C}" type="sibTrans" cxnId="{AEAE3C4B-42C0-4E8A-BAB1-928AA4F58621}">
      <dgm:prSet/>
      <dgm:spPr/>
      <dgm:t>
        <a:bodyPr/>
        <a:lstStyle/>
        <a:p>
          <a:endParaRPr lang="es-CL"/>
        </a:p>
      </dgm:t>
    </dgm:pt>
    <dgm:pt modelId="{D5CFAD81-CA5F-4447-95A9-92B5EF7C1388}">
      <dgm:prSet/>
      <dgm:spPr/>
      <dgm:t>
        <a:bodyPr/>
        <a:lstStyle/>
        <a:p>
          <a:endParaRPr lang="es-CL" dirty="0" smtClean="0"/>
        </a:p>
      </dgm:t>
    </dgm:pt>
    <dgm:pt modelId="{2C34DEB3-479C-409C-98E2-F7E008DEF757}" type="parTrans" cxnId="{6B4512EC-2E77-4F7D-B67D-8BBD72A470BD}">
      <dgm:prSet/>
      <dgm:spPr/>
      <dgm:t>
        <a:bodyPr/>
        <a:lstStyle/>
        <a:p>
          <a:endParaRPr lang="es-CL"/>
        </a:p>
      </dgm:t>
    </dgm:pt>
    <dgm:pt modelId="{7DCBA716-113A-4FEF-99C2-B7E54669250B}" type="sibTrans" cxnId="{6B4512EC-2E77-4F7D-B67D-8BBD72A470BD}">
      <dgm:prSet/>
      <dgm:spPr/>
      <dgm:t>
        <a:bodyPr/>
        <a:lstStyle/>
        <a:p>
          <a:endParaRPr lang="es-CL"/>
        </a:p>
      </dgm:t>
    </dgm:pt>
    <dgm:pt modelId="{9AB48416-90D4-4091-9B06-9FA2250116E3}">
      <dgm:prSet/>
      <dgm:spPr/>
      <dgm:t>
        <a:bodyPr/>
        <a:lstStyle/>
        <a:p>
          <a:r>
            <a:rPr lang="es-CL" smtClean="0"/>
            <a:t>Incentivos al ahorro de las personas. </a:t>
          </a:r>
          <a:endParaRPr lang="es-CL" dirty="0" smtClean="0"/>
        </a:p>
      </dgm:t>
    </dgm:pt>
    <dgm:pt modelId="{25BD3D55-49CC-46BE-957A-6DE8121C9244}" type="parTrans" cxnId="{42D51B53-D096-4F41-A3F0-FC67C68D2455}">
      <dgm:prSet/>
      <dgm:spPr/>
      <dgm:t>
        <a:bodyPr/>
        <a:lstStyle/>
        <a:p>
          <a:endParaRPr lang="es-CL"/>
        </a:p>
      </dgm:t>
    </dgm:pt>
    <dgm:pt modelId="{B7EB17AA-82F8-4EA6-BBC3-F53022F91AB6}" type="sibTrans" cxnId="{42D51B53-D096-4F41-A3F0-FC67C68D2455}">
      <dgm:prSet/>
      <dgm:spPr/>
      <dgm:t>
        <a:bodyPr/>
        <a:lstStyle/>
        <a:p>
          <a:endParaRPr lang="es-CL"/>
        </a:p>
      </dgm:t>
    </dgm:pt>
    <dgm:pt modelId="{C8DB359D-B78E-45A8-A8E5-03CA5EB0808B}">
      <dgm:prSet/>
      <dgm:spPr/>
      <dgm:t>
        <a:bodyPr/>
        <a:lstStyle/>
        <a:p>
          <a:endParaRPr lang="es-CL" dirty="0"/>
        </a:p>
      </dgm:t>
    </dgm:pt>
    <dgm:pt modelId="{79FE6724-0F20-40B1-B6ED-A679729A2675}" type="parTrans" cxnId="{204F0998-9628-43CC-9645-42933E51F687}">
      <dgm:prSet/>
      <dgm:spPr/>
      <dgm:t>
        <a:bodyPr/>
        <a:lstStyle/>
        <a:p>
          <a:endParaRPr lang="es-CL"/>
        </a:p>
      </dgm:t>
    </dgm:pt>
    <dgm:pt modelId="{2F3335E4-14DB-4369-A640-5034FE9C6798}" type="sibTrans" cxnId="{204F0998-9628-43CC-9645-42933E51F687}">
      <dgm:prSet/>
      <dgm:spPr/>
      <dgm:t>
        <a:bodyPr/>
        <a:lstStyle/>
        <a:p>
          <a:endParaRPr lang="es-CL"/>
        </a:p>
      </dgm:t>
    </dgm:pt>
    <dgm:pt modelId="{0725FF7E-AC24-454B-BD49-EE0C673DEF04}">
      <dgm:prSet/>
      <dgm:spPr/>
      <dgm:t>
        <a:bodyPr/>
        <a:lstStyle/>
        <a:p>
          <a:r>
            <a:rPr lang="es-CL" smtClean="0"/>
            <a:t>14 Ter PYME (plazo de 60 días)</a:t>
          </a:r>
          <a:endParaRPr lang="es-CL" dirty="0" smtClean="0"/>
        </a:p>
      </dgm:t>
    </dgm:pt>
    <dgm:pt modelId="{24F27011-CB02-42F8-B572-8CB8E3EFD932}" type="parTrans" cxnId="{4A1AD6DD-51FA-4698-9DC4-A3F156D3AAA7}">
      <dgm:prSet/>
      <dgm:spPr/>
      <dgm:t>
        <a:bodyPr/>
        <a:lstStyle/>
        <a:p>
          <a:endParaRPr lang="es-CL"/>
        </a:p>
      </dgm:t>
    </dgm:pt>
    <dgm:pt modelId="{02C721E9-C0C4-4A87-B516-0A4FC2090043}" type="sibTrans" cxnId="{4A1AD6DD-51FA-4698-9DC4-A3F156D3AAA7}">
      <dgm:prSet/>
      <dgm:spPr/>
      <dgm:t>
        <a:bodyPr/>
        <a:lstStyle/>
        <a:p>
          <a:endParaRPr lang="es-CL"/>
        </a:p>
      </dgm:t>
    </dgm:pt>
    <dgm:pt modelId="{C21FEA74-5176-4A91-8AE4-F654AB185EEC}">
      <dgm:prSet/>
      <dgm:spPr/>
      <dgm:t>
        <a:bodyPr/>
        <a:lstStyle/>
        <a:p>
          <a:endParaRPr lang="es-CL" dirty="0"/>
        </a:p>
      </dgm:t>
    </dgm:pt>
    <dgm:pt modelId="{8142D741-F64A-46B9-AB6B-9C602BCD7CFE}" type="parTrans" cxnId="{C32A8508-3F0E-46BA-9655-F47A9F743D0B}">
      <dgm:prSet/>
      <dgm:spPr/>
      <dgm:t>
        <a:bodyPr/>
        <a:lstStyle/>
        <a:p>
          <a:endParaRPr lang="es-CL"/>
        </a:p>
      </dgm:t>
    </dgm:pt>
    <dgm:pt modelId="{390E5CAE-B9BB-4D31-A874-57BA08AB2A33}" type="sibTrans" cxnId="{C32A8508-3F0E-46BA-9655-F47A9F743D0B}">
      <dgm:prSet/>
      <dgm:spPr/>
      <dgm:t>
        <a:bodyPr/>
        <a:lstStyle/>
        <a:p>
          <a:endParaRPr lang="es-CL"/>
        </a:p>
      </dgm:t>
    </dgm:pt>
    <dgm:pt modelId="{240B9015-3163-4440-B24E-FCCD9196B83D}">
      <dgm:prSet/>
      <dgm:spPr/>
      <dgm:t>
        <a:bodyPr/>
        <a:lstStyle/>
        <a:p>
          <a:r>
            <a:rPr lang="es-CL" dirty="0" smtClean="0"/>
            <a:t>Impuesto a las Emisiones de Vehículos</a:t>
          </a:r>
        </a:p>
      </dgm:t>
    </dgm:pt>
    <dgm:pt modelId="{7FDB3E84-380B-468E-B297-70EB4FB56BCF}" type="parTrans" cxnId="{3A988747-C16F-42D8-9CC4-7F84C715BAF9}">
      <dgm:prSet/>
      <dgm:spPr/>
      <dgm:t>
        <a:bodyPr/>
        <a:lstStyle/>
        <a:p>
          <a:endParaRPr lang="es-CL"/>
        </a:p>
      </dgm:t>
    </dgm:pt>
    <dgm:pt modelId="{1DAC1875-DDA7-470C-9242-B63BD57B5AD7}" type="sibTrans" cxnId="{3A988747-C16F-42D8-9CC4-7F84C715BAF9}">
      <dgm:prSet/>
      <dgm:spPr/>
      <dgm:t>
        <a:bodyPr/>
        <a:lstStyle/>
        <a:p>
          <a:endParaRPr lang="es-CL"/>
        </a:p>
      </dgm:t>
    </dgm:pt>
    <dgm:pt modelId="{C13F3430-96ED-4E47-94E7-6EBDAA2FF837}">
      <dgm:prSet/>
      <dgm:spPr/>
      <dgm:t>
        <a:bodyPr/>
        <a:lstStyle/>
        <a:p>
          <a:endParaRPr lang="es-CL" dirty="0"/>
        </a:p>
      </dgm:t>
    </dgm:pt>
    <dgm:pt modelId="{A1A051E3-6255-4BB5-9FE8-7515B5E4B8FF}" type="parTrans" cxnId="{490F1F7B-9EFC-4CD6-91C2-44338F8338CA}">
      <dgm:prSet/>
      <dgm:spPr/>
      <dgm:t>
        <a:bodyPr/>
        <a:lstStyle/>
        <a:p>
          <a:endParaRPr lang="es-CL"/>
        </a:p>
      </dgm:t>
    </dgm:pt>
    <dgm:pt modelId="{F7FC1927-34BD-46BF-B3DF-9321561B536D}" type="sibTrans" cxnId="{490F1F7B-9EFC-4CD6-91C2-44338F8338CA}">
      <dgm:prSet/>
      <dgm:spPr/>
      <dgm:t>
        <a:bodyPr/>
        <a:lstStyle/>
        <a:p>
          <a:endParaRPr lang="es-CL"/>
        </a:p>
      </dgm:t>
    </dgm:pt>
    <dgm:pt modelId="{4964614C-A4F6-4166-9575-5102855C99AD}">
      <dgm:prSet/>
      <dgm:spPr/>
      <dgm:t>
        <a:bodyPr/>
        <a:lstStyle/>
        <a:p>
          <a:r>
            <a:rPr lang="es-CL" smtClean="0"/>
            <a:t>IVA a la Vivienda</a:t>
          </a:r>
          <a:endParaRPr lang="es-CL" dirty="0" smtClean="0"/>
        </a:p>
      </dgm:t>
    </dgm:pt>
    <dgm:pt modelId="{145736ED-0154-4FE4-B4E5-9662AAD1ECF8}" type="parTrans" cxnId="{97B387CD-CC10-4108-A57C-4B5A72C74490}">
      <dgm:prSet/>
      <dgm:spPr/>
      <dgm:t>
        <a:bodyPr/>
        <a:lstStyle/>
        <a:p>
          <a:endParaRPr lang="es-CL"/>
        </a:p>
      </dgm:t>
    </dgm:pt>
    <dgm:pt modelId="{F8047BF7-D1D4-40C1-952C-436A96141107}" type="sibTrans" cxnId="{97B387CD-CC10-4108-A57C-4B5A72C74490}">
      <dgm:prSet/>
      <dgm:spPr/>
      <dgm:t>
        <a:bodyPr/>
        <a:lstStyle/>
        <a:p>
          <a:endParaRPr lang="es-CL"/>
        </a:p>
      </dgm:t>
    </dgm:pt>
    <dgm:pt modelId="{3284AA93-E83D-48D2-AAF9-4AB9E0FE1BE0}">
      <dgm:prSet/>
      <dgm:spPr/>
      <dgm:t>
        <a:bodyPr/>
        <a:lstStyle/>
        <a:p>
          <a:endParaRPr lang="es-CL" dirty="0"/>
        </a:p>
      </dgm:t>
    </dgm:pt>
    <dgm:pt modelId="{ED1838B7-7CA4-47FA-B299-E961D1535EB3}" type="parTrans" cxnId="{647A2C26-A4C6-4521-8477-4D92738624B6}">
      <dgm:prSet/>
      <dgm:spPr/>
      <dgm:t>
        <a:bodyPr/>
        <a:lstStyle/>
        <a:p>
          <a:endParaRPr lang="es-CL"/>
        </a:p>
      </dgm:t>
    </dgm:pt>
    <dgm:pt modelId="{E9B5CF51-DCC4-46BA-A072-F8680C4F5B30}" type="sibTrans" cxnId="{647A2C26-A4C6-4521-8477-4D92738624B6}">
      <dgm:prSet/>
      <dgm:spPr/>
      <dgm:t>
        <a:bodyPr/>
        <a:lstStyle/>
        <a:p>
          <a:endParaRPr lang="es-CL"/>
        </a:p>
      </dgm:t>
    </dgm:pt>
    <dgm:pt modelId="{1BD6BF5A-0BB4-44AB-9233-1FDABACE6832}">
      <dgm:prSet/>
      <dgm:spPr/>
      <dgm:t>
        <a:bodyPr/>
        <a:lstStyle/>
        <a:p>
          <a:r>
            <a:rPr lang="es-CL" smtClean="0"/>
            <a:t>Nuevos límites para la renta Presunta a PYMES</a:t>
          </a:r>
          <a:endParaRPr lang="es-CL" dirty="0" smtClean="0"/>
        </a:p>
      </dgm:t>
    </dgm:pt>
    <dgm:pt modelId="{B7BAF5EE-280F-4AF7-8493-95B2B326A54E}" type="parTrans" cxnId="{CEB63075-76FE-4A64-8715-C42DF13C3C31}">
      <dgm:prSet/>
      <dgm:spPr/>
      <dgm:t>
        <a:bodyPr/>
        <a:lstStyle/>
        <a:p>
          <a:endParaRPr lang="es-CL"/>
        </a:p>
      </dgm:t>
    </dgm:pt>
    <dgm:pt modelId="{D82E4D85-DA2B-46D8-8671-AB5C5DAA68B8}" type="sibTrans" cxnId="{CEB63075-76FE-4A64-8715-C42DF13C3C31}">
      <dgm:prSet/>
      <dgm:spPr/>
      <dgm:t>
        <a:bodyPr/>
        <a:lstStyle/>
        <a:p>
          <a:endParaRPr lang="es-CL"/>
        </a:p>
      </dgm:t>
    </dgm:pt>
    <dgm:pt modelId="{964CB3D5-9E7C-4CF4-B78D-9573372F779F}">
      <dgm:prSet/>
      <dgm:spPr/>
      <dgm:t>
        <a:bodyPr/>
        <a:lstStyle/>
        <a:p>
          <a:endParaRPr lang="es-CL" dirty="0"/>
        </a:p>
      </dgm:t>
    </dgm:pt>
    <dgm:pt modelId="{37BBD48C-210F-4D71-8829-87CF907179D4}" type="parTrans" cxnId="{2159A0C4-7665-4511-B9E5-CF3ED8BB5892}">
      <dgm:prSet/>
      <dgm:spPr/>
      <dgm:t>
        <a:bodyPr/>
        <a:lstStyle/>
        <a:p>
          <a:endParaRPr lang="es-CL"/>
        </a:p>
      </dgm:t>
    </dgm:pt>
    <dgm:pt modelId="{2B1EEF05-644A-422D-ADC1-CFC94932D01E}" type="sibTrans" cxnId="{2159A0C4-7665-4511-B9E5-CF3ED8BB5892}">
      <dgm:prSet/>
      <dgm:spPr/>
      <dgm:t>
        <a:bodyPr/>
        <a:lstStyle/>
        <a:p>
          <a:endParaRPr lang="es-CL"/>
        </a:p>
      </dgm:t>
    </dgm:pt>
    <dgm:pt modelId="{7E8B977A-6A3D-41CF-9AC4-316EF1291837}">
      <dgm:prSet/>
      <dgm:spPr/>
      <dgm:t>
        <a:bodyPr/>
        <a:lstStyle/>
        <a:p>
          <a:r>
            <a:rPr lang="es-CL" dirty="0" smtClean="0"/>
            <a:t>Modificación ITE</a:t>
          </a:r>
        </a:p>
      </dgm:t>
    </dgm:pt>
    <dgm:pt modelId="{49267154-957F-4A26-B9EB-044E3B8D465E}" type="parTrans" cxnId="{4234C17B-E2AA-4235-8580-280A923F9294}">
      <dgm:prSet/>
      <dgm:spPr/>
      <dgm:t>
        <a:bodyPr/>
        <a:lstStyle/>
        <a:p>
          <a:endParaRPr lang="es-CL"/>
        </a:p>
      </dgm:t>
    </dgm:pt>
    <dgm:pt modelId="{8A3B89A0-CD6F-409F-8EC9-D158838DBC6D}" type="sibTrans" cxnId="{4234C17B-E2AA-4235-8580-280A923F9294}">
      <dgm:prSet/>
      <dgm:spPr/>
      <dgm:t>
        <a:bodyPr/>
        <a:lstStyle/>
        <a:p>
          <a:endParaRPr lang="es-CL"/>
        </a:p>
      </dgm:t>
    </dgm:pt>
    <dgm:pt modelId="{3B82E67C-45C7-415B-934F-3D6C2D20DC8C}">
      <dgm:prSet/>
      <dgm:spPr/>
      <dgm:t>
        <a:bodyPr/>
        <a:lstStyle/>
        <a:p>
          <a:endParaRPr lang="es-CL" dirty="0" smtClean="0"/>
        </a:p>
      </dgm:t>
    </dgm:pt>
    <dgm:pt modelId="{FE9D971C-81FD-4824-A950-DB1C79C6A75B}" type="parTrans" cxnId="{B7E9C328-AEE6-449C-982F-CB2C03403176}">
      <dgm:prSet/>
      <dgm:spPr/>
      <dgm:t>
        <a:bodyPr/>
        <a:lstStyle/>
        <a:p>
          <a:endParaRPr lang="es-CL"/>
        </a:p>
      </dgm:t>
    </dgm:pt>
    <dgm:pt modelId="{DC366009-23DE-4806-A401-35EBD6A18A3D}" type="sibTrans" cxnId="{B7E9C328-AEE6-449C-982F-CB2C03403176}">
      <dgm:prSet/>
      <dgm:spPr/>
      <dgm:t>
        <a:bodyPr/>
        <a:lstStyle/>
        <a:p>
          <a:endParaRPr lang="es-CL"/>
        </a:p>
      </dgm:t>
    </dgm:pt>
    <dgm:pt modelId="{46951997-95FB-492C-A3C0-4C8E6BDED94C}">
      <dgm:prSet/>
      <dgm:spPr/>
      <dgm:t>
        <a:bodyPr/>
        <a:lstStyle/>
        <a:p>
          <a:r>
            <a:rPr lang="es-CL" smtClean="0"/>
            <a:t>Impuesto a las emisiones fijas </a:t>
          </a:r>
          <a:endParaRPr lang="es-CL" dirty="0" smtClean="0"/>
        </a:p>
      </dgm:t>
    </dgm:pt>
    <dgm:pt modelId="{0AC4C443-5D57-45FF-821C-973585254C4B}" type="parTrans" cxnId="{7EF83A8D-40F8-4091-978E-A5235CA17B24}">
      <dgm:prSet/>
      <dgm:spPr/>
      <dgm:t>
        <a:bodyPr/>
        <a:lstStyle/>
        <a:p>
          <a:endParaRPr lang="es-CL"/>
        </a:p>
      </dgm:t>
    </dgm:pt>
    <dgm:pt modelId="{A315DC1C-E17F-46DA-BF07-360CAD28C7F4}" type="sibTrans" cxnId="{7EF83A8D-40F8-4091-978E-A5235CA17B24}">
      <dgm:prSet/>
      <dgm:spPr/>
      <dgm:t>
        <a:bodyPr/>
        <a:lstStyle/>
        <a:p>
          <a:endParaRPr lang="es-CL"/>
        </a:p>
      </dgm:t>
    </dgm:pt>
    <dgm:pt modelId="{E3414B4B-5882-4E1E-9F04-A320E02E9BB3}">
      <dgm:prSet/>
      <dgm:spPr/>
      <dgm:t>
        <a:bodyPr/>
        <a:lstStyle/>
        <a:p>
          <a:endParaRPr lang="es-CL" dirty="0" smtClean="0"/>
        </a:p>
      </dgm:t>
    </dgm:pt>
    <dgm:pt modelId="{9F1EE90F-A746-4723-8136-98BF42A021A0}" type="parTrans" cxnId="{82404657-565D-46BD-B51A-814E8C1B179B}">
      <dgm:prSet/>
      <dgm:spPr/>
      <dgm:t>
        <a:bodyPr/>
        <a:lstStyle/>
        <a:p>
          <a:endParaRPr lang="es-CL"/>
        </a:p>
      </dgm:t>
    </dgm:pt>
    <dgm:pt modelId="{A57FB6D6-C6CA-4E35-8735-C5813B7F0EA7}" type="sibTrans" cxnId="{82404657-565D-46BD-B51A-814E8C1B179B}">
      <dgm:prSet/>
      <dgm:spPr/>
      <dgm:t>
        <a:bodyPr/>
        <a:lstStyle/>
        <a:p>
          <a:endParaRPr lang="es-CL"/>
        </a:p>
      </dgm:t>
    </dgm:pt>
    <dgm:pt modelId="{CA0A5ED8-0645-4936-AB67-31D7D9BD10D7}">
      <dgm:prSet/>
      <dgm:spPr/>
      <dgm:t>
        <a:bodyPr/>
        <a:lstStyle/>
        <a:p>
          <a:r>
            <a:rPr lang="es-CL" dirty="0" smtClean="0"/>
            <a:t>Inicio del Incentivo a la Reinversión</a:t>
          </a:r>
        </a:p>
      </dgm:t>
    </dgm:pt>
    <dgm:pt modelId="{4EBD721B-F7F3-405E-B077-7900CAEA791F}" type="parTrans" cxnId="{4B4D678A-F110-45CC-BDD4-6A0D47153533}">
      <dgm:prSet/>
      <dgm:spPr/>
      <dgm:t>
        <a:bodyPr/>
        <a:lstStyle/>
        <a:p>
          <a:endParaRPr lang="es-CL"/>
        </a:p>
      </dgm:t>
    </dgm:pt>
    <dgm:pt modelId="{B85D0D4E-0960-4DD6-901D-45D73C0C294F}" type="sibTrans" cxnId="{4B4D678A-F110-45CC-BDD4-6A0D47153533}">
      <dgm:prSet/>
      <dgm:spPr/>
      <dgm:t>
        <a:bodyPr/>
        <a:lstStyle/>
        <a:p>
          <a:endParaRPr lang="es-CL"/>
        </a:p>
      </dgm:t>
    </dgm:pt>
    <dgm:pt modelId="{25E7AF68-1070-4EA6-9631-47E3A79775AF}">
      <dgm:prSet/>
      <dgm:spPr/>
      <dgm:t>
        <a:bodyPr/>
        <a:lstStyle/>
        <a:p>
          <a:endParaRPr lang="es-CL" dirty="0" smtClean="0"/>
        </a:p>
      </dgm:t>
    </dgm:pt>
    <dgm:pt modelId="{748CE1C0-3A31-4883-BBF1-8245D77739B8}" type="parTrans" cxnId="{9AC93550-E57A-4601-9548-78EF0FE0893D}">
      <dgm:prSet/>
      <dgm:spPr/>
      <dgm:t>
        <a:bodyPr/>
        <a:lstStyle/>
        <a:p>
          <a:endParaRPr lang="es-CL"/>
        </a:p>
      </dgm:t>
    </dgm:pt>
    <dgm:pt modelId="{DB1A50D8-FB9D-4AC8-9EE6-E69FF258142C}" type="sibTrans" cxnId="{9AC93550-E57A-4601-9548-78EF0FE0893D}">
      <dgm:prSet/>
      <dgm:spPr/>
      <dgm:t>
        <a:bodyPr/>
        <a:lstStyle/>
        <a:p>
          <a:endParaRPr lang="es-CL"/>
        </a:p>
      </dgm:t>
    </dgm:pt>
    <dgm:pt modelId="{8E0D0DC1-5808-4554-A51B-59C26626DBDF}">
      <dgm:prSet/>
      <dgm:spPr/>
      <dgm:t>
        <a:bodyPr/>
        <a:lstStyle/>
        <a:p>
          <a:r>
            <a:rPr lang="es-CL" dirty="0" smtClean="0"/>
            <a:t>Reforma Tributaria en Régimen. </a:t>
          </a:r>
        </a:p>
      </dgm:t>
    </dgm:pt>
    <dgm:pt modelId="{204B7A38-7C84-45F8-87E8-710FC104DEB9}" type="sibTrans" cxnId="{FED191A2-889A-4824-9AD7-B327737B06F3}">
      <dgm:prSet/>
      <dgm:spPr/>
      <dgm:t>
        <a:bodyPr/>
        <a:lstStyle/>
        <a:p>
          <a:endParaRPr lang="es-CL"/>
        </a:p>
      </dgm:t>
    </dgm:pt>
    <dgm:pt modelId="{7F1372CF-CF4C-461B-8AE3-321B0B780724}" type="parTrans" cxnId="{FED191A2-889A-4824-9AD7-B327737B06F3}">
      <dgm:prSet/>
      <dgm:spPr/>
      <dgm:t>
        <a:bodyPr/>
        <a:lstStyle/>
        <a:p>
          <a:endParaRPr lang="es-CL"/>
        </a:p>
      </dgm:t>
    </dgm:pt>
    <dgm:pt modelId="{7F15EA02-62F0-406E-89A5-AC8836227E78}" type="pres">
      <dgm:prSet presAssocID="{D2A7B664-048A-431A-9314-A596588894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2E88488F-183D-49F3-9964-FAD50C3697E1}" type="pres">
      <dgm:prSet presAssocID="{7C1C41AE-DB7A-4793-AE1A-838227AD8EAD}" presName="composite" presStyleCnt="0"/>
      <dgm:spPr/>
    </dgm:pt>
    <dgm:pt modelId="{F8DB0070-0C1D-4608-B0EA-D9ED59C0207C}" type="pres">
      <dgm:prSet presAssocID="{7C1C41AE-DB7A-4793-AE1A-838227AD8EAD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EB989AB-56AC-48AF-9119-BF48E617029E}" type="pres">
      <dgm:prSet presAssocID="{7C1C41AE-DB7A-4793-AE1A-838227AD8EAD}" presName="desTx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AA587194-64AF-4307-A259-CCAA98F407E5}" type="pres">
      <dgm:prSet presAssocID="{51D1CB93-79B2-4164-8072-8429D83F6E29}" presName="space" presStyleCnt="0"/>
      <dgm:spPr/>
    </dgm:pt>
    <dgm:pt modelId="{425DEEEB-49E1-415D-ADA4-AC85B1C50C55}" type="pres">
      <dgm:prSet presAssocID="{D64301C5-90D4-4518-B223-5AF3DA3DC3D2}" presName="composite" presStyleCnt="0"/>
      <dgm:spPr/>
    </dgm:pt>
    <dgm:pt modelId="{6F41C15C-3A2E-489F-A805-33E6EAE4E838}" type="pres">
      <dgm:prSet presAssocID="{D64301C5-90D4-4518-B223-5AF3DA3DC3D2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ECEB439-C4B3-4CB7-95BA-FC27E9E4E2EA}" type="pres">
      <dgm:prSet presAssocID="{D64301C5-90D4-4518-B223-5AF3DA3DC3D2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7FEE37C-D17A-4DE3-9E9A-FB3C538DD410}" type="pres">
      <dgm:prSet presAssocID="{993FC858-404A-43AD-ACAD-E62B628FDFDF}" presName="space" presStyleCnt="0"/>
      <dgm:spPr/>
    </dgm:pt>
    <dgm:pt modelId="{93299F99-44F6-4440-ABDF-1C3A071B8471}" type="pres">
      <dgm:prSet presAssocID="{B82A7222-9FAD-46EB-B15B-8BA5BAEB2835}" presName="composite" presStyleCnt="0"/>
      <dgm:spPr/>
    </dgm:pt>
    <dgm:pt modelId="{586D19E9-DF6E-4CC0-A893-9B88AB95D457}" type="pres">
      <dgm:prSet presAssocID="{B82A7222-9FAD-46EB-B15B-8BA5BAEB2835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5F2A4E0-AD93-45E5-B4FC-F4EC3C050A72}" type="pres">
      <dgm:prSet presAssocID="{B82A7222-9FAD-46EB-B15B-8BA5BAEB2835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70CB026-0C5A-4A0B-9684-AF7C02E06CE0}" type="pres">
      <dgm:prSet presAssocID="{C4030CA8-F906-41CD-AB7E-15AA262DC244}" presName="space" presStyleCnt="0"/>
      <dgm:spPr/>
    </dgm:pt>
    <dgm:pt modelId="{A9D3D539-F50C-40AA-AFC4-F9D7D7B9EA97}" type="pres">
      <dgm:prSet presAssocID="{EBD30DFE-EB65-42FB-A1AF-AC33C94E08F4}" presName="composite" presStyleCnt="0"/>
      <dgm:spPr/>
    </dgm:pt>
    <dgm:pt modelId="{D319BFE0-A3AF-4297-884F-6D22980FA6D0}" type="pres">
      <dgm:prSet presAssocID="{EBD30DFE-EB65-42FB-A1AF-AC33C94E08F4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BCE8BAD-2755-41EE-B5B0-72CBC4FA8EC8}" type="pres">
      <dgm:prSet presAssocID="{EBD30DFE-EB65-42FB-A1AF-AC33C94E08F4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E577AAE3-B2DD-4A6F-88EF-4535CB069C50}" type="pres">
      <dgm:prSet presAssocID="{41701153-1A00-488E-8C6C-5DCB20443D15}" presName="space" presStyleCnt="0"/>
      <dgm:spPr/>
    </dgm:pt>
    <dgm:pt modelId="{2DCAC200-CF80-4828-9900-C8F5414CEE17}" type="pres">
      <dgm:prSet presAssocID="{E79BF498-49EE-4C5B-A605-221944599908}" presName="composite" presStyleCnt="0"/>
      <dgm:spPr/>
    </dgm:pt>
    <dgm:pt modelId="{7FAE7788-3AFC-4166-8261-B34874828055}" type="pres">
      <dgm:prSet presAssocID="{E79BF498-49EE-4C5B-A605-221944599908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DA251D8-C59E-4F91-9C9E-CB641DC6E6E8}" type="pres">
      <dgm:prSet presAssocID="{E79BF498-49EE-4C5B-A605-221944599908}" presName="desTx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42D51B53-D096-4F41-A3F0-FC67C68D2455}" srcId="{D64301C5-90D4-4518-B223-5AF3DA3DC3D2}" destId="{9AB48416-90D4-4091-9B06-9FA2250116E3}" srcOrd="2" destOrd="0" parTransId="{25BD3D55-49CC-46BE-957A-6DE8121C9244}" sibTransId="{B7EB17AA-82F8-4EA6-BBC3-F53022F91AB6}"/>
    <dgm:cxn modelId="{E2DCF13E-068E-4995-9D0A-ED3BED7335AC}" type="presOf" srcId="{D2A7B664-048A-431A-9314-A596588894F8}" destId="{7F15EA02-62F0-406E-89A5-AC8836227E78}" srcOrd="0" destOrd="0" presId="urn:microsoft.com/office/officeart/2005/8/layout/hList1"/>
    <dgm:cxn modelId="{647A2C26-A4C6-4521-8477-4D92738624B6}" srcId="{B82A7222-9FAD-46EB-B15B-8BA5BAEB2835}" destId="{3284AA93-E83D-48D2-AAF9-4AB9E0FE1BE0}" srcOrd="3" destOrd="0" parTransId="{ED1838B7-7CA4-47FA-B299-E961D1535EB3}" sibTransId="{E9B5CF51-DCC4-46BA-A072-F8680C4F5B30}"/>
    <dgm:cxn modelId="{07CD830C-1FDD-4060-BCDB-528589966ABF}" srcId="{E79BF498-49EE-4C5B-A605-221944599908}" destId="{D4906110-CFA4-43F4-A80B-92B2963D584D}" srcOrd="0" destOrd="0" parTransId="{88AF84DE-3494-4A39-8AAB-804F6CBE4011}" sibTransId="{D0720973-F6B6-49B9-A969-9AEF8D1C450F}"/>
    <dgm:cxn modelId="{AE05AAF9-8DE1-4718-90AE-2D6569C48CA0}" srcId="{7C1C41AE-DB7A-4793-AE1A-838227AD8EAD}" destId="{1F3EBAED-AD72-4884-9AD8-42BB5320EA37}" srcOrd="2" destOrd="0" parTransId="{DE2C23E4-0CF7-4B42-8779-7117DE56FF9C}" sibTransId="{5455E35B-A6F3-421C-8EF4-0AA89DFB9B90}"/>
    <dgm:cxn modelId="{A544148D-466E-4D14-87CA-6517DD3183A7}" type="presOf" srcId="{D64301C5-90D4-4518-B223-5AF3DA3DC3D2}" destId="{6F41C15C-3A2E-489F-A805-33E6EAE4E838}" srcOrd="0" destOrd="0" presId="urn:microsoft.com/office/officeart/2005/8/layout/hList1"/>
    <dgm:cxn modelId="{CEB63075-76FE-4A64-8715-C42DF13C3C31}" srcId="{B82A7222-9FAD-46EB-B15B-8BA5BAEB2835}" destId="{1BD6BF5A-0BB4-44AB-9233-1FDABACE6832}" srcOrd="4" destOrd="0" parTransId="{B7BAF5EE-280F-4AF7-8493-95B2B326A54E}" sibTransId="{D82E4D85-DA2B-46D8-8671-AB5C5DAA68B8}"/>
    <dgm:cxn modelId="{CDB282F6-2CEA-4283-9C3A-E36D2302C5F4}" type="presOf" srcId="{7E8B977A-6A3D-41CF-9AC4-316EF1291837}" destId="{D5F2A4E0-AD93-45E5-B4FC-F4EC3C050A72}" srcOrd="0" destOrd="6" presId="urn:microsoft.com/office/officeart/2005/8/layout/hList1"/>
    <dgm:cxn modelId="{4A1AD6DD-51FA-4698-9DC4-A3F156D3AAA7}" srcId="{D64301C5-90D4-4518-B223-5AF3DA3DC3D2}" destId="{0725FF7E-AC24-454B-BD49-EE0C673DEF04}" srcOrd="4" destOrd="0" parTransId="{24F27011-CB02-42F8-B572-8CB8E3EFD932}" sibTransId="{02C721E9-C0C4-4A87-B516-0A4FC2090043}"/>
    <dgm:cxn modelId="{50D425B4-C031-4AB8-B38B-D9E91FF04642}" srcId="{D64301C5-90D4-4518-B223-5AF3DA3DC3D2}" destId="{4A71079A-A91F-466B-9A9F-81E3DC610FE4}" srcOrd="0" destOrd="0" parTransId="{211E1AC3-CFAD-465B-97DA-32085E2AFE3A}" sibTransId="{97853B23-266D-49E8-A436-E809D43CC52C}"/>
    <dgm:cxn modelId="{C90B961C-97F0-4677-8583-2F66A7E083B5}" type="presOf" srcId="{8E0D0DC1-5808-4554-A51B-59C26626DBDF}" destId="{3DA251D8-C59E-4F91-9C9E-CB641DC6E6E8}" srcOrd="0" destOrd="2" presId="urn:microsoft.com/office/officeart/2005/8/layout/hList1"/>
    <dgm:cxn modelId="{7F89C71E-24C9-4D06-9159-C5091F8B5A94}" type="presOf" srcId="{C13F3430-96ED-4E47-94E7-6EBDAA2FF837}" destId="{D5F2A4E0-AD93-45E5-B4FC-F4EC3C050A72}" srcOrd="0" destOrd="1" presId="urn:microsoft.com/office/officeart/2005/8/layout/hList1"/>
    <dgm:cxn modelId="{EFDF557F-C2B1-4638-A5F7-91904E32A3CA}" type="presOf" srcId="{965F543B-85E1-4978-996D-1E1CADC39774}" destId="{FEB989AB-56AC-48AF-9119-BF48E617029E}" srcOrd="0" destOrd="1" presId="urn:microsoft.com/office/officeart/2005/8/layout/hList1"/>
    <dgm:cxn modelId="{F1437619-4325-466E-AD84-5354CA223052}" srcId="{D2A7B664-048A-431A-9314-A596588894F8}" destId="{D64301C5-90D4-4518-B223-5AF3DA3DC3D2}" srcOrd="1" destOrd="0" parTransId="{3D4A4F69-5416-495C-A316-A72FE62186DD}" sibTransId="{993FC858-404A-43AD-ACAD-E62B628FDFDF}"/>
    <dgm:cxn modelId="{B4A77A11-1BA1-499D-B7D9-AA22D74C25D8}" type="presOf" srcId="{D5CFAD81-CA5F-4447-95A9-92B5EF7C1388}" destId="{4ECEB439-C4B3-4CB7-95BA-FC27E9E4E2EA}" srcOrd="0" destOrd="1" presId="urn:microsoft.com/office/officeart/2005/8/layout/hList1"/>
    <dgm:cxn modelId="{96D77C94-8778-4094-A03F-8149ACABACB2}" srcId="{EBD30DFE-EB65-42FB-A1AF-AC33C94E08F4}" destId="{04380E73-39BA-49F3-B9A2-C3DF777153B7}" srcOrd="0" destOrd="0" parTransId="{7090F558-4566-44C1-99B7-39B1588C9396}" sibTransId="{B5D9660F-19C8-4068-ABD4-02CD98984C85}"/>
    <dgm:cxn modelId="{953C38CA-996B-4570-85EA-1E1F1A19B439}" type="presOf" srcId="{4A71079A-A91F-466B-9A9F-81E3DC610FE4}" destId="{4ECEB439-C4B3-4CB7-95BA-FC27E9E4E2EA}" srcOrd="0" destOrd="0" presId="urn:microsoft.com/office/officeart/2005/8/layout/hList1"/>
    <dgm:cxn modelId="{4234C17B-E2AA-4235-8580-280A923F9294}" srcId="{B82A7222-9FAD-46EB-B15B-8BA5BAEB2835}" destId="{7E8B977A-6A3D-41CF-9AC4-316EF1291837}" srcOrd="6" destOrd="0" parTransId="{49267154-957F-4A26-B9EB-044E3B8D465E}" sibTransId="{8A3B89A0-CD6F-409F-8EC9-D158838DBC6D}"/>
    <dgm:cxn modelId="{AEAE3C4B-42C0-4E8A-BAB1-928AA4F58621}" srcId="{7C1C41AE-DB7A-4793-AE1A-838227AD8EAD}" destId="{61AB95FE-B0F9-4257-9FE9-3EF7287DBF13}" srcOrd="5" destOrd="0" parTransId="{8D22248D-931D-4E09-8A5F-2D50512CE791}" sibTransId="{069CD377-874A-4E14-8C15-49E6049ED33C}"/>
    <dgm:cxn modelId="{3A988747-C16F-42D8-9CC4-7F84C715BAF9}" srcId="{D64301C5-90D4-4518-B223-5AF3DA3DC3D2}" destId="{240B9015-3163-4440-B24E-FCCD9196B83D}" srcOrd="6" destOrd="0" parTransId="{7FDB3E84-380B-468E-B297-70EB4FB56BCF}" sibTransId="{1DAC1875-DDA7-470C-9242-B63BD57B5AD7}"/>
    <dgm:cxn modelId="{548E3D60-38AC-4260-B5E2-18C68F22B666}" type="presOf" srcId="{0725FF7E-AC24-454B-BD49-EE0C673DEF04}" destId="{4ECEB439-C4B3-4CB7-95BA-FC27E9E4E2EA}" srcOrd="0" destOrd="4" presId="urn:microsoft.com/office/officeart/2005/8/layout/hList1"/>
    <dgm:cxn modelId="{F0688853-3A7E-4C3C-8DE3-E350C72CEEFC}" type="presOf" srcId="{2A395461-8844-4029-9A10-AED4528BB5F7}" destId="{FEB989AB-56AC-48AF-9119-BF48E617029E}" srcOrd="0" destOrd="4" presId="urn:microsoft.com/office/officeart/2005/8/layout/hList1"/>
    <dgm:cxn modelId="{B7E9C328-AEE6-449C-982F-CB2C03403176}" srcId="{EBD30DFE-EB65-42FB-A1AF-AC33C94E08F4}" destId="{3B82E67C-45C7-415B-934F-3D6C2D20DC8C}" srcOrd="1" destOrd="0" parTransId="{FE9D971C-81FD-4824-A950-DB1C79C6A75B}" sibTransId="{DC366009-23DE-4806-A401-35EBD6A18A3D}"/>
    <dgm:cxn modelId="{7EF83A8D-40F8-4091-978E-A5235CA17B24}" srcId="{EBD30DFE-EB65-42FB-A1AF-AC33C94E08F4}" destId="{46951997-95FB-492C-A3C0-4C8E6BDED94C}" srcOrd="2" destOrd="0" parTransId="{0AC4C443-5D57-45FF-821C-973585254C4B}" sibTransId="{A315DC1C-E17F-46DA-BF07-360CAD28C7F4}"/>
    <dgm:cxn modelId="{A4C3598A-F473-417C-B92F-4AF8E8DD26AC}" type="presOf" srcId="{CA0A5ED8-0645-4936-AB67-31D7D9BD10D7}" destId="{6BCE8BAD-2755-41EE-B5B0-72CBC4FA8EC8}" srcOrd="0" destOrd="4" presId="urn:microsoft.com/office/officeart/2005/8/layout/hList1"/>
    <dgm:cxn modelId="{FED191A2-889A-4824-9AD7-B327737B06F3}" srcId="{E79BF498-49EE-4C5B-A605-221944599908}" destId="{8E0D0DC1-5808-4554-A51B-59C26626DBDF}" srcOrd="2" destOrd="0" parTransId="{7F1372CF-CF4C-461B-8AE3-321B0B780724}" sibTransId="{204B7A38-7C84-45F8-87E8-710FC104DEB9}"/>
    <dgm:cxn modelId="{2159A0C4-7665-4511-B9E5-CF3ED8BB5892}" srcId="{B82A7222-9FAD-46EB-B15B-8BA5BAEB2835}" destId="{964CB3D5-9E7C-4CF4-B78D-9573372F779F}" srcOrd="5" destOrd="0" parTransId="{37BBD48C-210F-4D71-8829-87CF907179D4}" sibTransId="{2B1EEF05-644A-422D-ADC1-CFC94932D01E}"/>
    <dgm:cxn modelId="{80E3EB88-2CDD-450B-AED3-4450B1D6123C}" srcId="{D2A7B664-048A-431A-9314-A596588894F8}" destId="{EBD30DFE-EB65-42FB-A1AF-AC33C94E08F4}" srcOrd="3" destOrd="0" parTransId="{718809BC-C664-47B5-B85E-820B0F88B0D7}" sibTransId="{41701153-1A00-488E-8C6C-5DCB20443D15}"/>
    <dgm:cxn modelId="{204F0998-9628-43CC-9645-42933E51F687}" srcId="{D64301C5-90D4-4518-B223-5AF3DA3DC3D2}" destId="{C8DB359D-B78E-45A8-A8E5-03CA5EB0808B}" srcOrd="3" destOrd="0" parTransId="{79FE6724-0F20-40B1-B6ED-A679729A2675}" sibTransId="{2F3335E4-14DB-4369-A640-5034FE9C6798}"/>
    <dgm:cxn modelId="{3EAC4A2B-D001-47CD-A174-08EDAC27DD21}" type="presOf" srcId="{41BE7DFF-3F1F-459D-B1C6-FB316FBF5EB6}" destId="{FEB989AB-56AC-48AF-9119-BF48E617029E}" srcOrd="0" destOrd="0" presId="urn:microsoft.com/office/officeart/2005/8/layout/hList1"/>
    <dgm:cxn modelId="{5133BF9F-5B1B-413A-86CF-25E8B429A360}" type="presOf" srcId="{61AB95FE-B0F9-4257-9FE9-3EF7287DBF13}" destId="{FEB989AB-56AC-48AF-9119-BF48E617029E}" srcOrd="0" destOrd="5" presId="urn:microsoft.com/office/officeart/2005/8/layout/hList1"/>
    <dgm:cxn modelId="{9AC93550-E57A-4601-9548-78EF0FE0893D}" srcId="{E79BF498-49EE-4C5B-A605-221944599908}" destId="{25E7AF68-1070-4EA6-9631-47E3A79775AF}" srcOrd="1" destOrd="0" parTransId="{748CE1C0-3A31-4883-BBF1-8245D77739B8}" sibTransId="{DB1A50D8-FB9D-4AC8-9EE6-E69FF258142C}"/>
    <dgm:cxn modelId="{22A474FF-18F3-472F-B128-92F94CD58220}" srcId="{D2A7B664-048A-431A-9314-A596588894F8}" destId="{7C1C41AE-DB7A-4793-AE1A-838227AD8EAD}" srcOrd="0" destOrd="0" parTransId="{9D3FAEA8-2A72-41CD-B54A-583AC1FFD4B0}" sibTransId="{51D1CB93-79B2-4164-8072-8429D83F6E29}"/>
    <dgm:cxn modelId="{6BAC60FA-E379-4E31-BEAC-02F8C80174CE}" type="presOf" srcId="{C8DB359D-B78E-45A8-A8E5-03CA5EB0808B}" destId="{4ECEB439-C4B3-4CB7-95BA-FC27E9E4E2EA}" srcOrd="0" destOrd="3" presId="urn:microsoft.com/office/officeart/2005/8/layout/hList1"/>
    <dgm:cxn modelId="{4B2B4269-8343-4865-9265-D885A6070917}" type="presOf" srcId="{C21FEA74-5176-4A91-8AE4-F654AB185EEC}" destId="{4ECEB439-C4B3-4CB7-95BA-FC27E9E4E2EA}" srcOrd="0" destOrd="5" presId="urn:microsoft.com/office/officeart/2005/8/layout/hList1"/>
    <dgm:cxn modelId="{490F1F7B-9EFC-4CD6-91C2-44338F8338CA}" srcId="{B82A7222-9FAD-46EB-B15B-8BA5BAEB2835}" destId="{C13F3430-96ED-4E47-94E7-6EBDAA2FF837}" srcOrd="1" destOrd="0" parTransId="{A1A051E3-6255-4BB5-9FE8-7515B5E4B8FF}" sibTransId="{F7FC1927-34BD-46BF-B3DF-9321561B536D}"/>
    <dgm:cxn modelId="{3C42B9F5-BEA6-420C-90EA-89513854861B}" type="presOf" srcId="{E3414B4B-5882-4E1E-9F04-A320E02E9BB3}" destId="{6BCE8BAD-2755-41EE-B5B0-72CBC4FA8EC8}" srcOrd="0" destOrd="3" presId="urn:microsoft.com/office/officeart/2005/8/layout/hList1"/>
    <dgm:cxn modelId="{3D4AA12D-74CB-415E-8233-88F8986E72A7}" type="presOf" srcId="{D4906110-CFA4-43F4-A80B-92B2963D584D}" destId="{3DA251D8-C59E-4F91-9C9E-CB641DC6E6E8}" srcOrd="0" destOrd="0" presId="urn:microsoft.com/office/officeart/2005/8/layout/hList1"/>
    <dgm:cxn modelId="{6D5261CE-6BA3-407E-8721-26B17C7BD917}" type="presOf" srcId="{964CB3D5-9E7C-4CF4-B78D-9573372F779F}" destId="{D5F2A4E0-AD93-45E5-B4FC-F4EC3C050A72}" srcOrd="0" destOrd="5" presId="urn:microsoft.com/office/officeart/2005/8/layout/hList1"/>
    <dgm:cxn modelId="{6853D3BB-B09B-4FE7-8A9C-B785D730E363}" type="presOf" srcId="{2DC1E181-71BF-412D-8CF5-507AC8A3DB5A}" destId="{D5F2A4E0-AD93-45E5-B4FC-F4EC3C050A72}" srcOrd="0" destOrd="0" presId="urn:microsoft.com/office/officeart/2005/8/layout/hList1"/>
    <dgm:cxn modelId="{7094D287-32EA-46C8-A91B-A9620ED3812E}" type="presOf" srcId="{F9F20B9C-41AE-453D-8E18-A9DD48CE7888}" destId="{FEB989AB-56AC-48AF-9119-BF48E617029E}" srcOrd="0" destOrd="3" presId="urn:microsoft.com/office/officeart/2005/8/layout/hList1"/>
    <dgm:cxn modelId="{71548797-FFEB-4A4D-B648-04FB4140B1F0}" srcId="{7C1C41AE-DB7A-4793-AE1A-838227AD8EAD}" destId="{2A395461-8844-4029-9A10-AED4528BB5F7}" srcOrd="4" destOrd="0" parTransId="{60341ECF-A81C-40B8-87B2-FCA88E7D0332}" sibTransId="{12667E51-3F79-415A-952D-10D62E34E86D}"/>
    <dgm:cxn modelId="{AFEB51BE-097B-420D-931A-418A99B9F21D}" type="presOf" srcId="{E79BF498-49EE-4C5B-A605-221944599908}" destId="{7FAE7788-3AFC-4166-8261-B34874828055}" srcOrd="0" destOrd="0" presId="urn:microsoft.com/office/officeart/2005/8/layout/hList1"/>
    <dgm:cxn modelId="{66A1DC17-2BBD-40FF-9271-8A73BBAC8902}" type="presOf" srcId="{1BD6BF5A-0BB4-44AB-9233-1FDABACE6832}" destId="{D5F2A4E0-AD93-45E5-B4FC-F4EC3C050A72}" srcOrd="0" destOrd="4" presId="urn:microsoft.com/office/officeart/2005/8/layout/hList1"/>
    <dgm:cxn modelId="{C071AE41-6340-4558-BAEE-D503B87BD8A6}" type="presOf" srcId="{240B9015-3163-4440-B24E-FCCD9196B83D}" destId="{4ECEB439-C4B3-4CB7-95BA-FC27E9E4E2EA}" srcOrd="0" destOrd="6" presId="urn:microsoft.com/office/officeart/2005/8/layout/hList1"/>
    <dgm:cxn modelId="{3534004D-390A-4E1F-B326-C9006CA877D8}" type="presOf" srcId="{EBD30DFE-EB65-42FB-A1AF-AC33C94E08F4}" destId="{D319BFE0-A3AF-4297-884F-6D22980FA6D0}" srcOrd="0" destOrd="0" presId="urn:microsoft.com/office/officeart/2005/8/layout/hList1"/>
    <dgm:cxn modelId="{0A192E33-E8AB-474C-8E27-BC2B0D8DF304}" srcId="{7C1C41AE-DB7A-4793-AE1A-838227AD8EAD}" destId="{41BE7DFF-3F1F-459D-B1C6-FB316FBF5EB6}" srcOrd="0" destOrd="0" parTransId="{DF6600C2-C424-4F5D-8746-0EE34BF74E15}" sibTransId="{C2B7149B-8EE8-46AA-8162-B07D0FE00F6A}"/>
    <dgm:cxn modelId="{ED3C9C66-674B-4607-A7D1-E4CE46E7E6F6}" srcId="{7C1C41AE-DB7A-4793-AE1A-838227AD8EAD}" destId="{F9F20B9C-41AE-453D-8E18-A9DD48CE7888}" srcOrd="3" destOrd="0" parTransId="{8D6BDBBF-57E8-4C12-BC16-FD4B65A432ED}" sibTransId="{0BB2C94E-4B30-4785-AB7C-4D5E10C1355F}"/>
    <dgm:cxn modelId="{6B4512EC-2E77-4F7D-B67D-8BBD72A470BD}" srcId="{D64301C5-90D4-4518-B223-5AF3DA3DC3D2}" destId="{D5CFAD81-CA5F-4447-95A9-92B5EF7C1388}" srcOrd="1" destOrd="0" parTransId="{2C34DEB3-479C-409C-98E2-F7E008DEF757}" sibTransId="{7DCBA716-113A-4FEF-99C2-B7E54669250B}"/>
    <dgm:cxn modelId="{296F19EB-5F42-402E-AB0A-1A2003B294A8}" srcId="{7C1C41AE-DB7A-4793-AE1A-838227AD8EAD}" destId="{965F543B-85E1-4978-996D-1E1CADC39774}" srcOrd="1" destOrd="0" parTransId="{6BF2C1C0-7684-42FF-95BB-42D4D1F6B396}" sibTransId="{16460090-BEB8-4E8D-8DF5-E496587674C4}"/>
    <dgm:cxn modelId="{66F077A3-1214-477E-A4DE-1E6B102B3AE6}" type="presOf" srcId="{3284AA93-E83D-48D2-AAF9-4AB9E0FE1BE0}" destId="{D5F2A4E0-AD93-45E5-B4FC-F4EC3C050A72}" srcOrd="0" destOrd="3" presId="urn:microsoft.com/office/officeart/2005/8/layout/hList1"/>
    <dgm:cxn modelId="{FBD47DA2-DD7F-4F5B-8F3D-8AC5D9052D54}" type="presOf" srcId="{4964614C-A4F6-4166-9575-5102855C99AD}" destId="{D5F2A4E0-AD93-45E5-B4FC-F4EC3C050A72}" srcOrd="0" destOrd="2" presId="urn:microsoft.com/office/officeart/2005/8/layout/hList1"/>
    <dgm:cxn modelId="{EC5B5DDC-5DFC-4C43-8766-39CA9335901C}" type="presOf" srcId="{25E7AF68-1070-4EA6-9631-47E3A79775AF}" destId="{3DA251D8-C59E-4F91-9C9E-CB641DC6E6E8}" srcOrd="0" destOrd="1" presId="urn:microsoft.com/office/officeart/2005/8/layout/hList1"/>
    <dgm:cxn modelId="{82404657-565D-46BD-B51A-814E8C1B179B}" srcId="{EBD30DFE-EB65-42FB-A1AF-AC33C94E08F4}" destId="{E3414B4B-5882-4E1E-9F04-A320E02E9BB3}" srcOrd="3" destOrd="0" parTransId="{9F1EE90F-A746-4723-8136-98BF42A021A0}" sibTransId="{A57FB6D6-C6CA-4E35-8735-C5813B7F0EA7}"/>
    <dgm:cxn modelId="{31DF0E5A-9B33-42CB-8423-B860FCDD6237}" type="presOf" srcId="{7C1C41AE-DB7A-4793-AE1A-838227AD8EAD}" destId="{F8DB0070-0C1D-4608-B0EA-D9ED59C0207C}" srcOrd="0" destOrd="0" presId="urn:microsoft.com/office/officeart/2005/8/layout/hList1"/>
    <dgm:cxn modelId="{A79EDC70-C598-41D6-B034-A9FD8029CED0}" srcId="{D2A7B664-048A-431A-9314-A596588894F8}" destId="{B82A7222-9FAD-46EB-B15B-8BA5BAEB2835}" srcOrd="2" destOrd="0" parTransId="{A0F1B28F-B543-4953-9CFC-65A52650D089}" sibTransId="{C4030CA8-F906-41CD-AB7E-15AA262DC244}"/>
    <dgm:cxn modelId="{93594F7B-E828-443D-A27D-8ADF5E1A51B6}" type="presOf" srcId="{1F3EBAED-AD72-4884-9AD8-42BB5320EA37}" destId="{FEB989AB-56AC-48AF-9119-BF48E617029E}" srcOrd="0" destOrd="2" presId="urn:microsoft.com/office/officeart/2005/8/layout/hList1"/>
    <dgm:cxn modelId="{851CCA1F-2972-43C0-B66C-032D5D9DCA74}" type="presOf" srcId="{9AB48416-90D4-4091-9B06-9FA2250116E3}" destId="{4ECEB439-C4B3-4CB7-95BA-FC27E9E4E2EA}" srcOrd="0" destOrd="2" presId="urn:microsoft.com/office/officeart/2005/8/layout/hList1"/>
    <dgm:cxn modelId="{C32A8508-3F0E-46BA-9655-F47A9F743D0B}" srcId="{D64301C5-90D4-4518-B223-5AF3DA3DC3D2}" destId="{C21FEA74-5176-4A91-8AE4-F654AB185EEC}" srcOrd="5" destOrd="0" parTransId="{8142D741-F64A-46B9-AB6B-9C602BCD7CFE}" sibTransId="{390E5CAE-B9BB-4D31-A874-57BA08AB2A33}"/>
    <dgm:cxn modelId="{23091FD2-55CA-4E76-B1C5-3FF078CCF504}" type="presOf" srcId="{46951997-95FB-492C-A3C0-4C8E6BDED94C}" destId="{6BCE8BAD-2755-41EE-B5B0-72CBC4FA8EC8}" srcOrd="0" destOrd="2" presId="urn:microsoft.com/office/officeart/2005/8/layout/hList1"/>
    <dgm:cxn modelId="{299C32AE-ED98-43E8-9197-BD9524C250D3}" type="presOf" srcId="{04380E73-39BA-49F3-B9A2-C3DF777153B7}" destId="{6BCE8BAD-2755-41EE-B5B0-72CBC4FA8EC8}" srcOrd="0" destOrd="0" presId="urn:microsoft.com/office/officeart/2005/8/layout/hList1"/>
    <dgm:cxn modelId="{E851CFCF-822E-4B2A-9171-37F06E526AA1}" srcId="{B82A7222-9FAD-46EB-B15B-8BA5BAEB2835}" destId="{2DC1E181-71BF-412D-8CF5-507AC8A3DB5A}" srcOrd="0" destOrd="0" parTransId="{DB690F2D-30AF-4210-86B9-67B250BE9A03}" sibTransId="{E4963EA7-6264-46D0-BEF4-5865ADA89278}"/>
    <dgm:cxn modelId="{BBA24D0C-5D28-469F-B321-342C958754CE}" type="presOf" srcId="{B82A7222-9FAD-46EB-B15B-8BA5BAEB2835}" destId="{586D19E9-DF6E-4CC0-A893-9B88AB95D457}" srcOrd="0" destOrd="0" presId="urn:microsoft.com/office/officeart/2005/8/layout/hList1"/>
    <dgm:cxn modelId="{4B4D678A-F110-45CC-BDD4-6A0D47153533}" srcId="{EBD30DFE-EB65-42FB-A1AF-AC33C94E08F4}" destId="{CA0A5ED8-0645-4936-AB67-31D7D9BD10D7}" srcOrd="4" destOrd="0" parTransId="{4EBD721B-F7F3-405E-B077-7900CAEA791F}" sibTransId="{B85D0D4E-0960-4DD6-901D-45D73C0C294F}"/>
    <dgm:cxn modelId="{6E0D6842-CA95-4917-9E11-695BA236E40B}" type="presOf" srcId="{3B82E67C-45C7-415B-934F-3D6C2D20DC8C}" destId="{6BCE8BAD-2755-41EE-B5B0-72CBC4FA8EC8}" srcOrd="0" destOrd="1" presId="urn:microsoft.com/office/officeart/2005/8/layout/hList1"/>
    <dgm:cxn modelId="{394FC196-F1A5-49C3-BB02-610AB61F370B}" srcId="{D2A7B664-048A-431A-9314-A596588894F8}" destId="{E79BF498-49EE-4C5B-A605-221944599908}" srcOrd="4" destOrd="0" parTransId="{26DDC888-CD16-4961-96A5-44D064E88289}" sibTransId="{1452968B-DACB-4521-A8AC-6700274181C3}"/>
    <dgm:cxn modelId="{97B387CD-CC10-4108-A57C-4B5A72C74490}" srcId="{B82A7222-9FAD-46EB-B15B-8BA5BAEB2835}" destId="{4964614C-A4F6-4166-9575-5102855C99AD}" srcOrd="2" destOrd="0" parTransId="{145736ED-0154-4FE4-B4E5-9662AAD1ECF8}" sibTransId="{F8047BF7-D1D4-40C1-952C-436A96141107}"/>
    <dgm:cxn modelId="{42A945F6-2D62-42EC-A6A8-12C96F71BCF5}" type="presParOf" srcId="{7F15EA02-62F0-406E-89A5-AC8836227E78}" destId="{2E88488F-183D-49F3-9964-FAD50C3697E1}" srcOrd="0" destOrd="0" presId="urn:microsoft.com/office/officeart/2005/8/layout/hList1"/>
    <dgm:cxn modelId="{82ED31EF-BD28-4FC9-A2DC-32F7C4DB0B04}" type="presParOf" srcId="{2E88488F-183D-49F3-9964-FAD50C3697E1}" destId="{F8DB0070-0C1D-4608-B0EA-D9ED59C0207C}" srcOrd="0" destOrd="0" presId="urn:microsoft.com/office/officeart/2005/8/layout/hList1"/>
    <dgm:cxn modelId="{11DA22D4-7191-48DD-81DF-293AFE956098}" type="presParOf" srcId="{2E88488F-183D-49F3-9964-FAD50C3697E1}" destId="{FEB989AB-56AC-48AF-9119-BF48E617029E}" srcOrd="1" destOrd="0" presId="urn:microsoft.com/office/officeart/2005/8/layout/hList1"/>
    <dgm:cxn modelId="{3DE8E336-C07C-434E-8047-48DDEBB1DAF8}" type="presParOf" srcId="{7F15EA02-62F0-406E-89A5-AC8836227E78}" destId="{AA587194-64AF-4307-A259-CCAA98F407E5}" srcOrd="1" destOrd="0" presId="urn:microsoft.com/office/officeart/2005/8/layout/hList1"/>
    <dgm:cxn modelId="{1E62A889-126D-467F-A801-A145D8387598}" type="presParOf" srcId="{7F15EA02-62F0-406E-89A5-AC8836227E78}" destId="{425DEEEB-49E1-415D-ADA4-AC85B1C50C55}" srcOrd="2" destOrd="0" presId="urn:microsoft.com/office/officeart/2005/8/layout/hList1"/>
    <dgm:cxn modelId="{FDDF14A8-3551-4198-8985-B45464619884}" type="presParOf" srcId="{425DEEEB-49E1-415D-ADA4-AC85B1C50C55}" destId="{6F41C15C-3A2E-489F-A805-33E6EAE4E838}" srcOrd="0" destOrd="0" presId="urn:microsoft.com/office/officeart/2005/8/layout/hList1"/>
    <dgm:cxn modelId="{D01CD23F-DFE2-4C41-8D28-914F0D8A46E7}" type="presParOf" srcId="{425DEEEB-49E1-415D-ADA4-AC85B1C50C55}" destId="{4ECEB439-C4B3-4CB7-95BA-FC27E9E4E2EA}" srcOrd="1" destOrd="0" presId="urn:microsoft.com/office/officeart/2005/8/layout/hList1"/>
    <dgm:cxn modelId="{0C8C9900-7D23-49A9-BDA8-E7B5D4DEB827}" type="presParOf" srcId="{7F15EA02-62F0-406E-89A5-AC8836227E78}" destId="{17FEE37C-D17A-4DE3-9E9A-FB3C538DD410}" srcOrd="3" destOrd="0" presId="urn:microsoft.com/office/officeart/2005/8/layout/hList1"/>
    <dgm:cxn modelId="{6CDDAC55-EF72-438F-AA53-0E896AC574C2}" type="presParOf" srcId="{7F15EA02-62F0-406E-89A5-AC8836227E78}" destId="{93299F99-44F6-4440-ABDF-1C3A071B8471}" srcOrd="4" destOrd="0" presId="urn:microsoft.com/office/officeart/2005/8/layout/hList1"/>
    <dgm:cxn modelId="{49320CF0-5B89-4C32-A8B4-BE2B876BF1B9}" type="presParOf" srcId="{93299F99-44F6-4440-ABDF-1C3A071B8471}" destId="{586D19E9-DF6E-4CC0-A893-9B88AB95D457}" srcOrd="0" destOrd="0" presId="urn:microsoft.com/office/officeart/2005/8/layout/hList1"/>
    <dgm:cxn modelId="{0BADEC2A-EDF3-4C54-B7ED-4E7B96D43E44}" type="presParOf" srcId="{93299F99-44F6-4440-ABDF-1C3A071B8471}" destId="{D5F2A4E0-AD93-45E5-B4FC-F4EC3C050A72}" srcOrd="1" destOrd="0" presId="urn:microsoft.com/office/officeart/2005/8/layout/hList1"/>
    <dgm:cxn modelId="{1936EB14-F9E1-440F-B3B2-4FAC69C36E7A}" type="presParOf" srcId="{7F15EA02-62F0-406E-89A5-AC8836227E78}" destId="{570CB026-0C5A-4A0B-9684-AF7C02E06CE0}" srcOrd="5" destOrd="0" presId="urn:microsoft.com/office/officeart/2005/8/layout/hList1"/>
    <dgm:cxn modelId="{429F0132-8856-4F53-93CE-27E55AA0808F}" type="presParOf" srcId="{7F15EA02-62F0-406E-89A5-AC8836227E78}" destId="{A9D3D539-F50C-40AA-AFC4-F9D7D7B9EA97}" srcOrd="6" destOrd="0" presId="urn:microsoft.com/office/officeart/2005/8/layout/hList1"/>
    <dgm:cxn modelId="{0431F326-F036-4C33-88AC-42D899574727}" type="presParOf" srcId="{A9D3D539-F50C-40AA-AFC4-F9D7D7B9EA97}" destId="{D319BFE0-A3AF-4297-884F-6D22980FA6D0}" srcOrd="0" destOrd="0" presId="urn:microsoft.com/office/officeart/2005/8/layout/hList1"/>
    <dgm:cxn modelId="{82531DDC-C161-4B76-B126-1703589B5420}" type="presParOf" srcId="{A9D3D539-F50C-40AA-AFC4-F9D7D7B9EA97}" destId="{6BCE8BAD-2755-41EE-B5B0-72CBC4FA8EC8}" srcOrd="1" destOrd="0" presId="urn:microsoft.com/office/officeart/2005/8/layout/hList1"/>
    <dgm:cxn modelId="{4027B12F-4618-45C0-BAF7-84DF7CB8A386}" type="presParOf" srcId="{7F15EA02-62F0-406E-89A5-AC8836227E78}" destId="{E577AAE3-B2DD-4A6F-88EF-4535CB069C50}" srcOrd="7" destOrd="0" presId="urn:microsoft.com/office/officeart/2005/8/layout/hList1"/>
    <dgm:cxn modelId="{0FCB6191-5D61-4F49-A444-531FBF9CEC8C}" type="presParOf" srcId="{7F15EA02-62F0-406E-89A5-AC8836227E78}" destId="{2DCAC200-CF80-4828-9900-C8F5414CEE17}" srcOrd="8" destOrd="0" presId="urn:microsoft.com/office/officeart/2005/8/layout/hList1"/>
    <dgm:cxn modelId="{7C6A6072-C21B-479C-BEA7-F52889C9216E}" type="presParOf" srcId="{2DCAC200-CF80-4828-9900-C8F5414CEE17}" destId="{7FAE7788-3AFC-4166-8261-B34874828055}" srcOrd="0" destOrd="0" presId="urn:microsoft.com/office/officeart/2005/8/layout/hList1"/>
    <dgm:cxn modelId="{F5457B07-FC11-479E-8F6D-782885F01F16}" type="presParOf" srcId="{2DCAC200-CF80-4828-9900-C8F5414CEE17}" destId="{3DA251D8-C59E-4F91-9C9E-CB641DC6E6E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37FBD6-DE7A-4E22-ADDB-0D85E613BE3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C8D874D9-36F7-49DE-BBBA-3513DC4EF1BA}">
      <dgm:prSet phldrT="[Texto]"/>
      <dgm:spPr/>
      <dgm:t>
        <a:bodyPr/>
        <a:lstStyle/>
        <a:p>
          <a:r>
            <a:rPr lang="es-CL" dirty="0" smtClean="0"/>
            <a:t>Año</a:t>
          </a:r>
          <a:endParaRPr lang="es-CL" dirty="0"/>
        </a:p>
      </dgm:t>
    </dgm:pt>
    <dgm:pt modelId="{B3782D43-CA6C-4780-891A-899DCA0BFA2C}" type="parTrans" cxnId="{8860F132-DB2F-4DA7-95FD-24A05B428C51}">
      <dgm:prSet/>
      <dgm:spPr/>
      <dgm:t>
        <a:bodyPr/>
        <a:lstStyle/>
        <a:p>
          <a:endParaRPr lang="es-CL"/>
        </a:p>
      </dgm:t>
    </dgm:pt>
    <dgm:pt modelId="{0BBBFFAB-50B0-4388-9E56-CED1B37E3D1C}" type="sibTrans" cxnId="{8860F132-DB2F-4DA7-95FD-24A05B428C51}">
      <dgm:prSet/>
      <dgm:spPr/>
      <dgm:t>
        <a:bodyPr/>
        <a:lstStyle/>
        <a:p>
          <a:endParaRPr lang="es-CL"/>
        </a:p>
      </dgm:t>
    </dgm:pt>
    <dgm:pt modelId="{71CA1F83-E283-4BE0-B91E-BCB0FCD8DF1B}">
      <dgm:prSet phldrT="[Texto]"/>
      <dgm:spPr/>
      <dgm:t>
        <a:bodyPr/>
        <a:lstStyle/>
        <a:p>
          <a:r>
            <a:rPr lang="es-CL" dirty="0" smtClean="0"/>
            <a:t>2014</a:t>
          </a:r>
          <a:endParaRPr lang="es-CL" dirty="0"/>
        </a:p>
      </dgm:t>
    </dgm:pt>
    <dgm:pt modelId="{7CFBA5BE-58D7-44A2-BE2E-13AD34D5C291}" type="parTrans" cxnId="{B3BCE8CE-731E-4D19-BAED-701E21D2C3AC}">
      <dgm:prSet/>
      <dgm:spPr/>
      <dgm:t>
        <a:bodyPr/>
        <a:lstStyle/>
        <a:p>
          <a:endParaRPr lang="es-CL"/>
        </a:p>
      </dgm:t>
    </dgm:pt>
    <dgm:pt modelId="{9363B7C3-58C4-4DC7-BEF1-39AB0E25027D}" type="sibTrans" cxnId="{B3BCE8CE-731E-4D19-BAED-701E21D2C3AC}">
      <dgm:prSet/>
      <dgm:spPr/>
      <dgm:t>
        <a:bodyPr/>
        <a:lstStyle/>
        <a:p>
          <a:endParaRPr lang="es-CL"/>
        </a:p>
      </dgm:t>
    </dgm:pt>
    <dgm:pt modelId="{230E4400-94AA-4075-8D6F-A6B607750229}">
      <dgm:prSet phldrT="[Texto]"/>
      <dgm:spPr/>
      <dgm:t>
        <a:bodyPr/>
        <a:lstStyle/>
        <a:p>
          <a:r>
            <a:rPr lang="es-CL" dirty="0" smtClean="0"/>
            <a:t>2015</a:t>
          </a:r>
          <a:endParaRPr lang="es-CL" dirty="0"/>
        </a:p>
      </dgm:t>
    </dgm:pt>
    <dgm:pt modelId="{89BDC3DF-431D-49FC-8171-D96FD4A44A73}" type="parTrans" cxnId="{F19C9D0E-0244-4CA1-99C6-689960B7A151}">
      <dgm:prSet/>
      <dgm:spPr/>
      <dgm:t>
        <a:bodyPr/>
        <a:lstStyle/>
        <a:p>
          <a:endParaRPr lang="es-CL"/>
        </a:p>
      </dgm:t>
    </dgm:pt>
    <dgm:pt modelId="{3C69A313-2F23-47A8-A124-0667EC1AA6D9}" type="sibTrans" cxnId="{F19C9D0E-0244-4CA1-99C6-689960B7A151}">
      <dgm:prSet/>
      <dgm:spPr/>
      <dgm:t>
        <a:bodyPr/>
        <a:lstStyle/>
        <a:p>
          <a:endParaRPr lang="es-CL"/>
        </a:p>
      </dgm:t>
    </dgm:pt>
    <dgm:pt modelId="{286809B2-B2D2-4717-B0C5-DB8AA51F76AC}">
      <dgm:prSet phldrT="[Texto]"/>
      <dgm:spPr/>
      <dgm:t>
        <a:bodyPr/>
        <a:lstStyle/>
        <a:p>
          <a:r>
            <a:rPr lang="es-CL" dirty="0" smtClean="0"/>
            <a:t>Monto MM$</a:t>
          </a:r>
          <a:endParaRPr lang="es-CL" dirty="0"/>
        </a:p>
      </dgm:t>
    </dgm:pt>
    <dgm:pt modelId="{FEA86EF9-4148-4CB5-BDC9-18836540F973}" type="parTrans" cxnId="{69A2ACBC-A17E-4DE3-9DBC-F91C99C95D4F}">
      <dgm:prSet/>
      <dgm:spPr/>
      <dgm:t>
        <a:bodyPr/>
        <a:lstStyle/>
        <a:p>
          <a:endParaRPr lang="es-CL"/>
        </a:p>
      </dgm:t>
    </dgm:pt>
    <dgm:pt modelId="{87D97CA3-8FCC-4C39-94BD-A17698085C59}" type="sibTrans" cxnId="{69A2ACBC-A17E-4DE3-9DBC-F91C99C95D4F}">
      <dgm:prSet/>
      <dgm:spPr/>
      <dgm:t>
        <a:bodyPr/>
        <a:lstStyle/>
        <a:p>
          <a:endParaRPr lang="es-CL"/>
        </a:p>
      </dgm:t>
    </dgm:pt>
    <dgm:pt modelId="{12D995FE-EE28-445F-9070-3252248CEA11}">
      <dgm:prSet phldrT="[Texto]"/>
      <dgm:spPr/>
      <dgm:t>
        <a:bodyPr/>
        <a:lstStyle/>
        <a:p>
          <a:r>
            <a:rPr lang="es-CL" dirty="0" smtClean="0"/>
            <a:t>405.001</a:t>
          </a:r>
          <a:endParaRPr lang="es-CL" dirty="0"/>
        </a:p>
      </dgm:t>
    </dgm:pt>
    <dgm:pt modelId="{93DE10F2-24C4-4176-8E30-FF7770611A5C}" type="parTrans" cxnId="{E5A87370-8E28-4036-AB84-733A3ED625B6}">
      <dgm:prSet/>
      <dgm:spPr/>
      <dgm:t>
        <a:bodyPr/>
        <a:lstStyle/>
        <a:p>
          <a:endParaRPr lang="es-CL"/>
        </a:p>
      </dgm:t>
    </dgm:pt>
    <dgm:pt modelId="{1C0E384B-0B38-411C-9DF6-DC48CC6437B7}" type="sibTrans" cxnId="{E5A87370-8E28-4036-AB84-733A3ED625B6}">
      <dgm:prSet/>
      <dgm:spPr/>
      <dgm:t>
        <a:bodyPr/>
        <a:lstStyle/>
        <a:p>
          <a:endParaRPr lang="es-CL"/>
        </a:p>
      </dgm:t>
    </dgm:pt>
    <dgm:pt modelId="{073B82BA-5D74-4094-BFBD-15A9B1CFD81F}">
      <dgm:prSet phldrT="[Texto]"/>
      <dgm:spPr/>
      <dgm:t>
        <a:bodyPr/>
        <a:lstStyle/>
        <a:p>
          <a:r>
            <a:rPr lang="es-CL" dirty="0" smtClean="0"/>
            <a:t>3.154.539</a:t>
          </a:r>
          <a:endParaRPr lang="es-CL" dirty="0"/>
        </a:p>
      </dgm:t>
    </dgm:pt>
    <dgm:pt modelId="{01859AF6-502B-4333-99C2-C26DC4DA1115}" type="parTrans" cxnId="{54748721-E6AA-409C-8579-189EABD63E86}">
      <dgm:prSet/>
      <dgm:spPr/>
      <dgm:t>
        <a:bodyPr/>
        <a:lstStyle/>
        <a:p>
          <a:endParaRPr lang="es-CL"/>
        </a:p>
      </dgm:t>
    </dgm:pt>
    <dgm:pt modelId="{61BD6935-B9D3-45BC-B8A4-28B6629944B2}" type="sibTrans" cxnId="{54748721-E6AA-409C-8579-189EABD63E86}">
      <dgm:prSet/>
      <dgm:spPr/>
      <dgm:t>
        <a:bodyPr/>
        <a:lstStyle/>
        <a:p>
          <a:endParaRPr lang="es-CL"/>
        </a:p>
      </dgm:t>
    </dgm:pt>
    <dgm:pt modelId="{5C3BDC2D-B58E-4BAF-A6DA-8DF73FD2CD27}">
      <dgm:prSet phldrT="[Texto]"/>
      <dgm:spPr/>
      <dgm:t>
        <a:bodyPr/>
        <a:lstStyle/>
        <a:p>
          <a:r>
            <a:rPr lang="es-CL" dirty="0" smtClean="0"/>
            <a:t>% PIB</a:t>
          </a:r>
          <a:endParaRPr lang="es-CL" dirty="0"/>
        </a:p>
      </dgm:t>
    </dgm:pt>
    <dgm:pt modelId="{6C48DBCB-5C50-454F-B2E4-8D220C9F55D6}" type="parTrans" cxnId="{7777AA1D-C323-4698-BD31-F1C2C91645D2}">
      <dgm:prSet/>
      <dgm:spPr/>
      <dgm:t>
        <a:bodyPr/>
        <a:lstStyle/>
        <a:p>
          <a:endParaRPr lang="es-CL"/>
        </a:p>
      </dgm:t>
    </dgm:pt>
    <dgm:pt modelId="{C6AF41C3-15DF-4BDF-9D7D-239A3B28B31D}" type="sibTrans" cxnId="{7777AA1D-C323-4698-BD31-F1C2C91645D2}">
      <dgm:prSet/>
      <dgm:spPr/>
      <dgm:t>
        <a:bodyPr/>
        <a:lstStyle/>
        <a:p>
          <a:endParaRPr lang="es-CL"/>
        </a:p>
      </dgm:t>
    </dgm:pt>
    <dgm:pt modelId="{AC39EB28-EA79-4847-BE38-D1A2A42274B4}">
      <dgm:prSet phldrT="[Texto]"/>
      <dgm:spPr/>
      <dgm:t>
        <a:bodyPr/>
        <a:lstStyle/>
        <a:p>
          <a:r>
            <a:rPr lang="es-CL" dirty="0" smtClean="0"/>
            <a:t>0,29%</a:t>
          </a:r>
          <a:endParaRPr lang="es-CL" dirty="0"/>
        </a:p>
      </dgm:t>
    </dgm:pt>
    <dgm:pt modelId="{FED64EAE-88EF-4683-A707-4386A30FDB31}" type="parTrans" cxnId="{72CDA836-5D06-4C96-ADE1-D93EDA8B807C}">
      <dgm:prSet/>
      <dgm:spPr/>
      <dgm:t>
        <a:bodyPr/>
        <a:lstStyle/>
        <a:p>
          <a:endParaRPr lang="es-CL"/>
        </a:p>
      </dgm:t>
    </dgm:pt>
    <dgm:pt modelId="{B1FF28FF-2589-4597-B650-9BE9466FBD86}" type="sibTrans" cxnId="{72CDA836-5D06-4C96-ADE1-D93EDA8B807C}">
      <dgm:prSet/>
      <dgm:spPr/>
      <dgm:t>
        <a:bodyPr/>
        <a:lstStyle/>
        <a:p>
          <a:endParaRPr lang="es-CL"/>
        </a:p>
      </dgm:t>
    </dgm:pt>
    <dgm:pt modelId="{3AA8C10C-230D-47AC-9774-A5AD17887748}">
      <dgm:prSet phldrT="[Texto]"/>
      <dgm:spPr/>
      <dgm:t>
        <a:bodyPr/>
        <a:lstStyle/>
        <a:p>
          <a:r>
            <a:rPr lang="es-CL" dirty="0" smtClean="0"/>
            <a:t>0,94%</a:t>
          </a:r>
          <a:endParaRPr lang="es-CL" dirty="0"/>
        </a:p>
      </dgm:t>
    </dgm:pt>
    <dgm:pt modelId="{29C7757B-E725-4593-A8BB-800D456F0BF3}" type="parTrans" cxnId="{22E44162-E823-4262-8F18-2B0D47C66B8B}">
      <dgm:prSet/>
      <dgm:spPr/>
      <dgm:t>
        <a:bodyPr/>
        <a:lstStyle/>
        <a:p>
          <a:endParaRPr lang="es-CL"/>
        </a:p>
      </dgm:t>
    </dgm:pt>
    <dgm:pt modelId="{8C5A15F0-A616-4A02-A332-DF39AFE43C63}" type="sibTrans" cxnId="{22E44162-E823-4262-8F18-2B0D47C66B8B}">
      <dgm:prSet/>
      <dgm:spPr/>
      <dgm:t>
        <a:bodyPr/>
        <a:lstStyle/>
        <a:p>
          <a:endParaRPr lang="es-CL"/>
        </a:p>
      </dgm:t>
    </dgm:pt>
    <dgm:pt modelId="{FC2B0CA5-7980-4734-920E-CFB70AACD59B}">
      <dgm:prSet phldrT="[Texto]"/>
      <dgm:spPr/>
      <dgm:t>
        <a:bodyPr/>
        <a:lstStyle/>
        <a:p>
          <a:r>
            <a:rPr lang="es-CL" dirty="0" smtClean="0"/>
            <a:t>1,82%</a:t>
          </a:r>
          <a:endParaRPr lang="es-CL" dirty="0"/>
        </a:p>
      </dgm:t>
    </dgm:pt>
    <dgm:pt modelId="{384E227B-A3A8-4A12-AAC3-7A8F40C7EAD0}" type="parTrans" cxnId="{C5869819-A3C9-4577-8800-3D78F9FE624B}">
      <dgm:prSet/>
      <dgm:spPr/>
      <dgm:t>
        <a:bodyPr/>
        <a:lstStyle/>
        <a:p>
          <a:endParaRPr lang="es-CL"/>
        </a:p>
      </dgm:t>
    </dgm:pt>
    <dgm:pt modelId="{9C4DF817-DF36-4648-8BAC-2DD6E96079C9}" type="sibTrans" cxnId="{C5869819-A3C9-4577-8800-3D78F9FE624B}">
      <dgm:prSet/>
      <dgm:spPr/>
      <dgm:t>
        <a:bodyPr/>
        <a:lstStyle/>
        <a:p>
          <a:endParaRPr lang="es-CL"/>
        </a:p>
      </dgm:t>
    </dgm:pt>
    <dgm:pt modelId="{B8A53C31-6DD6-457B-A249-BE220D354900}">
      <dgm:prSet phldrT="[Texto]"/>
      <dgm:spPr/>
      <dgm:t>
        <a:bodyPr/>
        <a:lstStyle/>
        <a:p>
          <a:r>
            <a:rPr lang="es-CL" dirty="0" smtClean="0"/>
            <a:t>2,29%</a:t>
          </a:r>
          <a:endParaRPr lang="es-CL" dirty="0"/>
        </a:p>
      </dgm:t>
    </dgm:pt>
    <dgm:pt modelId="{1F11C78B-90A8-40E0-BA1A-B1CFEB14F2E7}" type="parTrans" cxnId="{CBD95D64-2472-4EEB-8BA5-15F3ACE146EC}">
      <dgm:prSet/>
      <dgm:spPr/>
      <dgm:t>
        <a:bodyPr/>
        <a:lstStyle/>
        <a:p>
          <a:endParaRPr lang="es-CL"/>
        </a:p>
      </dgm:t>
    </dgm:pt>
    <dgm:pt modelId="{B7BCBDA6-B590-4AC8-B30B-240118038761}" type="sibTrans" cxnId="{CBD95D64-2472-4EEB-8BA5-15F3ACE146EC}">
      <dgm:prSet/>
      <dgm:spPr/>
      <dgm:t>
        <a:bodyPr/>
        <a:lstStyle/>
        <a:p>
          <a:endParaRPr lang="es-CL"/>
        </a:p>
      </dgm:t>
    </dgm:pt>
    <dgm:pt modelId="{7774BAAC-076E-45D8-B18F-CEDA7E2BC5F3}">
      <dgm:prSet phldrT="[Texto]"/>
      <dgm:spPr/>
      <dgm:t>
        <a:bodyPr/>
        <a:lstStyle/>
        <a:p>
          <a:r>
            <a:rPr lang="es-CL" dirty="0" smtClean="0"/>
            <a:t>3,02%</a:t>
          </a:r>
          <a:endParaRPr lang="es-CL" dirty="0"/>
        </a:p>
      </dgm:t>
    </dgm:pt>
    <dgm:pt modelId="{72532C2B-ED0F-441B-9087-F2DCACF68CDB}" type="parTrans" cxnId="{81DCF1D9-A3E7-4F26-8E36-40F4C95917F7}">
      <dgm:prSet/>
      <dgm:spPr/>
      <dgm:t>
        <a:bodyPr/>
        <a:lstStyle/>
        <a:p>
          <a:endParaRPr lang="es-CL"/>
        </a:p>
      </dgm:t>
    </dgm:pt>
    <dgm:pt modelId="{BCBB8654-B030-409F-BDFA-BC7C750C9EBA}" type="sibTrans" cxnId="{81DCF1D9-A3E7-4F26-8E36-40F4C95917F7}">
      <dgm:prSet/>
      <dgm:spPr/>
      <dgm:t>
        <a:bodyPr/>
        <a:lstStyle/>
        <a:p>
          <a:endParaRPr lang="es-CL"/>
        </a:p>
      </dgm:t>
    </dgm:pt>
    <dgm:pt modelId="{786CCCF9-419C-4A29-A937-E6B1311A392A}">
      <dgm:prSet phldrT="[Texto]"/>
      <dgm:spPr/>
      <dgm:t>
        <a:bodyPr/>
        <a:lstStyle/>
        <a:p>
          <a:r>
            <a:rPr lang="es-CL" dirty="0" smtClean="0"/>
            <a:t>2016</a:t>
          </a:r>
          <a:endParaRPr lang="es-CL" dirty="0"/>
        </a:p>
      </dgm:t>
    </dgm:pt>
    <dgm:pt modelId="{A6F3F204-A4BE-4A2D-BF42-BFBD100B5435}" type="parTrans" cxnId="{B2D3CAD9-7782-4717-903C-6932C9DAA4B7}">
      <dgm:prSet/>
      <dgm:spPr/>
      <dgm:t>
        <a:bodyPr/>
        <a:lstStyle/>
        <a:p>
          <a:endParaRPr lang="es-CL"/>
        </a:p>
      </dgm:t>
    </dgm:pt>
    <dgm:pt modelId="{77D932AD-C2A2-49D4-84B7-0005E58A86A6}" type="sibTrans" cxnId="{B2D3CAD9-7782-4717-903C-6932C9DAA4B7}">
      <dgm:prSet/>
      <dgm:spPr/>
      <dgm:t>
        <a:bodyPr/>
        <a:lstStyle/>
        <a:p>
          <a:endParaRPr lang="es-CL"/>
        </a:p>
      </dgm:t>
    </dgm:pt>
    <dgm:pt modelId="{70A96783-3815-4C95-B859-A5ECF61A54BF}">
      <dgm:prSet phldrT="[Texto]"/>
      <dgm:spPr/>
      <dgm:t>
        <a:bodyPr/>
        <a:lstStyle/>
        <a:p>
          <a:r>
            <a:rPr lang="es-CL" dirty="0" smtClean="0"/>
            <a:t>2017</a:t>
          </a:r>
          <a:endParaRPr lang="es-CL" dirty="0"/>
        </a:p>
      </dgm:t>
    </dgm:pt>
    <dgm:pt modelId="{96C8B876-586F-4E8A-8CCE-D1C3561ACCAB}" type="parTrans" cxnId="{0BB2C6C7-185E-44D3-AF29-530EC4E26D9D}">
      <dgm:prSet/>
      <dgm:spPr/>
      <dgm:t>
        <a:bodyPr/>
        <a:lstStyle/>
        <a:p>
          <a:endParaRPr lang="es-CL"/>
        </a:p>
      </dgm:t>
    </dgm:pt>
    <dgm:pt modelId="{CA187E8E-B68D-4F13-8532-F6805AB57510}" type="sibTrans" cxnId="{0BB2C6C7-185E-44D3-AF29-530EC4E26D9D}">
      <dgm:prSet/>
      <dgm:spPr/>
      <dgm:t>
        <a:bodyPr/>
        <a:lstStyle/>
        <a:p>
          <a:endParaRPr lang="es-CL"/>
        </a:p>
      </dgm:t>
    </dgm:pt>
    <dgm:pt modelId="{9502C736-E5C5-4D86-84B5-7E18E5134AE9}">
      <dgm:prSet phldrT="[Texto]"/>
      <dgm:spPr/>
      <dgm:t>
        <a:bodyPr/>
        <a:lstStyle/>
        <a:p>
          <a:r>
            <a:rPr lang="es-CL" dirty="0" smtClean="0"/>
            <a:t>1.324.700</a:t>
          </a:r>
          <a:endParaRPr lang="es-CL" dirty="0"/>
        </a:p>
      </dgm:t>
    </dgm:pt>
    <dgm:pt modelId="{9EE01DA4-2F49-422F-8285-23CC40BBE53A}" type="parTrans" cxnId="{EBA81207-7D33-4E86-A2D2-53C148C23420}">
      <dgm:prSet/>
      <dgm:spPr/>
      <dgm:t>
        <a:bodyPr/>
        <a:lstStyle/>
        <a:p>
          <a:endParaRPr lang="es-CL"/>
        </a:p>
      </dgm:t>
    </dgm:pt>
    <dgm:pt modelId="{219E678E-9F0B-4CAB-99AE-244810DAF7B5}" type="sibTrans" cxnId="{EBA81207-7D33-4E86-A2D2-53C148C23420}">
      <dgm:prSet/>
      <dgm:spPr/>
      <dgm:t>
        <a:bodyPr/>
        <a:lstStyle/>
        <a:p>
          <a:endParaRPr lang="es-CL"/>
        </a:p>
      </dgm:t>
    </dgm:pt>
    <dgm:pt modelId="{02723505-94A5-4A42-8318-BB255BB0A7D6}">
      <dgm:prSet phldrT="[Texto]"/>
      <dgm:spPr/>
      <dgm:t>
        <a:bodyPr/>
        <a:lstStyle/>
        <a:p>
          <a:r>
            <a:rPr lang="es-CL" dirty="0" smtClean="0"/>
            <a:t>2.524.162</a:t>
          </a:r>
          <a:endParaRPr lang="es-CL" dirty="0"/>
        </a:p>
      </dgm:t>
    </dgm:pt>
    <dgm:pt modelId="{D5301DD6-0CF5-4EAF-B90C-13D19FCE8690}" type="parTrans" cxnId="{667E2ECC-6961-460D-BCD3-00F0F1B4BB73}">
      <dgm:prSet/>
      <dgm:spPr/>
      <dgm:t>
        <a:bodyPr/>
        <a:lstStyle/>
        <a:p>
          <a:endParaRPr lang="es-CL"/>
        </a:p>
      </dgm:t>
    </dgm:pt>
    <dgm:pt modelId="{7DFFDD53-9F7C-4FA1-95CA-A19BE1BF0CFA}" type="sibTrans" cxnId="{667E2ECC-6961-460D-BCD3-00F0F1B4BB73}">
      <dgm:prSet/>
      <dgm:spPr/>
      <dgm:t>
        <a:bodyPr/>
        <a:lstStyle/>
        <a:p>
          <a:endParaRPr lang="es-CL"/>
        </a:p>
      </dgm:t>
    </dgm:pt>
    <dgm:pt modelId="{9A205205-DD72-4206-9388-6BA86420FD25}">
      <dgm:prSet phldrT="[Texto]"/>
      <dgm:spPr/>
      <dgm:t>
        <a:bodyPr/>
        <a:lstStyle/>
        <a:p>
          <a:r>
            <a:rPr lang="es-CL" dirty="0" smtClean="0"/>
            <a:t>2018</a:t>
          </a:r>
          <a:endParaRPr lang="es-CL" dirty="0"/>
        </a:p>
      </dgm:t>
    </dgm:pt>
    <dgm:pt modelId="{6469219F-4D6A-40B0-86A9-D951E5F72150}" type="parTrans" cxnId="{81ABE5FE-C417-4DE2-B34C-FEB0C8525392}">
      <dgm:prSet/>
      <dgm:spPr/>
      <dgm:t>
        <a:bodyPr/>
        <a:lstStyle/>
        <a:p>
          <a:endParaRPr lang="es-CL"/>
        </a:p>
      </dgm:t>
    </dgm:pt>
    <dgm:pt modelId="{65752F5A-B65A-462D-8BC8-51D0022BD13A}" type="sibTrans" cxnId="{81ABE5FE-C417-4DE2-B34C-FEB0C8525392}">
      <dgm:prSet/>
      <dgm:spPr/>
      <dgm:t>
        <a:bodyPr/>
        <a:lstStyle/>
        <a:p>
          <a:endParaRPr lang="es-CL"/>
        </a:p>
      </dgm:t>
    </dgm:pt>
    <dgm:pt modelId="{D8F41351-CB6F-4229-AEE6-34ED0AA9D8A6}">
      <dgm:prSet phldrT="[Texto]"/>
      <dgm:spPr/>
      <dgm:t>
        <a:bodyPr/>
        <a:lstStyle/>
        <a:p>
          <a:r>
            <a:rPr lang="es-CL" dirty="0" smtClean="0"/>
            <a:t>4.158.340</a:t>
          </a:r>
          <a:endParaRPr lang="es-CL" dirty="0"/>
        </a:p>
      </dgm:t>
    </dgm:pt>
    <dgm:pt modelId="{6B00E201-59C2-449B-A3AA-DD81E87FF7F7}" type="parTrans" cxnId="{3E5952DA-FD87-4031-A210-9FFB355051D1}">
      <dgm:prSet/>
      <dgm:spPr/>
      <dgm:t>
        <a:bodyPr/>
        <a:lstStyle/>
        <a:p>
          <a:endParaRPr lang="es-CL"/>
        </a:p>
      </dgm:t>
    </dgm:pt>
    <dgm:pt modelId="{20FE1855-DBD4-4AC9-818A-37A5FCE965B1}" type="sibTrans" cxnId="{3E5952DA-FD87-4031-A210-9FFB355051D1}">
      <dgm:prSet/>
      <dgm:spPr/>
      <dgm:t>
        <a:bodyPr/>
        <a:lstStyle/>
        <a:p>
          <a:endParaRPr lang="es-CL"/>
        </a:p>
      </dgm:t>
    </dgm:pt>
    <dgm:pt modelId="{BD3FCAAC-11DB-49A3-8C3D-7666E7EA7FC6}" type="pres">
      <dgm:prSet presAssocID="{5F37FBD6-DE7A-4E22-ADDB-0D85E613BE39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s-CL"/>
        </a:p>
      </dgm:t>
    </dgm:pt>
    <dgm:pt modelId="{1F7D9426-E5CC-40E6-9E5C-64D672E1A025}" type="pres">
      <dgm:prSet presAssocID="{C8D874D9-36F7-49DE-BBBA-3513DC4EF1BA}" presName="horFlow" presStyleCnt="0"/>
      <dgm:spPr/>
    </dgm:pt>
    <dgm:pt modelId="{78DBC283-FCA3-4BEA-8688-FCE307419A08}" type="pres">
      <dgm:prSet presAssocID="{C8D874D9-36F7-49DE-BBBA-3513DC4EF1BA}" presName="bigChev" presStyleLbl="node1" presStyleIdx="0" presStyleCnt="3"/>
      <dgm:spPr/>
      <dgm:t>
        <a:bodyPr/>
        <a:lstStyle/>
        <a:p>
          <a:endParaRPr lang="es-CL"/>
        </a:p>
      </dgm:t>
    </dgm:pt>
    <dgm:pt modelId="{9BA00EA1-AB30-4FB0-BAF0-DE54F7C6AD36}" type="pres">
      <dgm:prSet presAssocID="{7CFBA5BE-58D7-44A2-BE2E-13AD34D5C291}" presName="parTrans" presStyleCnt="0"/>
      <dgm:spPr/>
    </dgm:pt>
    <dgm:pt modelId="{13845D4C-5022-44A3-A7A4-117D95DC4C54}" type="pres">
      <dgm:prSet presAssocID="{71CA1F83-E283-4BE0-B91E-BCB0FCD8DF1B}" presName="node" presStyleLbl="alignAccFollowNode1" presStyleIdx="0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240ADD2-3FAD-4740-93C1-CBFEC5B89543}" type="pres">
      <dgm:prSet presAssocID="{9363B7C3-58C4-4DC7-BEF1-39AB0E25027D}" presName="sibTrans" presStyleCnt="0"/>
      <dgm:spPr/>
    </dgm:pt>
    <dgm:pt modelId="{8BCB9CE4-EF3D-4493-9F25-CC53F1D51339}" type="pres">
      <dgm:prSet presAssocID="{230E4400-94AA-4075-8D6F-A6B607750229}" presName="node" presStyleLbl="alignAccFollowNode1" presStyleIdx="1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4BB89D0-AECF-42B1-967F-36F5FE252397}" type="pres">
      <dgm:prSet presAssocID="{3C69A313-2F23-47A8-A124-0667EC1AA6D9}" presName="sibTrans" presStyleCnt="0"/>
      <dgm:spPr/>
    </dgm:pt>
    <dgm:pt modelId="{D467E12B-E554-4ADD-8288-AFF737432429}" type="pres">
      <dgm:prSet presAssocID="{786CCCF9-419C-4A29-A937-E6B1311A392A}" presName="node" presStyleLbl="alignAccFollowNode1" presStyleIdx="2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32ED1EC-5E74-467F-9576-2B27A67B6614}" type="pres">
      <dgm:prSet presAssocID="{77D932AD-C2A2-49D4-84B7-0005E58A86A6}" presName="sibTrans" presStyleCnt="0"/>
      <dgm:spPr/>
    </dgm:pt>
    <dgm:pt modelId="{27BB98DB-B40D-4063-BAC5-B82885D90C5E}" type="pres">
      <dgm:prSet presAssocID="{70A96783-3815-4C95-B859-A5ECF61A54BF}" presName="node" presStyleLbl="alignAccFollowNode1" presStyleIdx="3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4B63791-73B9-4094-BE61-42679BDE6052}" type="pres">
      <dgm:prSet presAssocID="{CA187E8E-B68D-4F13-8532-F6805AB57510}" presName="sibTrans" presStyleCnt="0"/>
      <dgm:spPr/>
    </dgm:pt>
    <dgm:pt modelId="{CABA6883-3CDC-4A73-888B-7DA4CF1A311C}" type="pres">
      <dgm:prSet presAssocID="{9A205205-DD72-4206-9388-6BA86420FD25}" presName="node" presStyleLbl="alignAccFollowNode1" presStyleIdx="4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799F89C-DD95-4E42-80B8-999C0B6470FA}" type="pres">
      <dgm:prSet presAssocID="{C8D874D9-36F7-49DE-BBBA-3513DC4EF1BA}" presName="vSp" presStyleCnt="0"/>
      <dgm:spPr/>
    </dgm:pt>
    <dgm:pt modelId="{021182C6-C942-43C1-B0E1-77BAAF8AD8CC}" type="pres">
      <dgm:prSet presAssocID="{286809B2-B2D2-4717-B0C5-DB8AA51F76AC}" presName="horFlow" presStyleCnt="0"/>
      <dgm:spPr/>
    </dgm:pt>
    <dgm:pt modelId="{F84FD591-E2B1-40DB-A1CF-99B8619E817D}" type="pres">
      <dgm:prSet presAssocID="{286809B2-B2D2-4717-B0C5-DB8AA51F76AC}" presName="bigChev" presStyleLbl="node1" presStyleIdx="1" presStyleCnt="3"/>
      <dgm:spPr/>
      <dgm:t>
        <a:bodyPr/>
        <a:lstStyle/>
        <a:p>
          <a:endParaRPr lang="es-CL"/>
        </a:p>
      </dgm:t>
    </dgm:pt>
    <dgm:pt modelId="{79B52A01-B26A-467C-84A2-B39995F4766D}" type="pres">
      <dgm:prSet presAssocID="{93DE10F2-24C4-4176-8E30-FF7770611A5C}" presName="parTrans" presStyleCnt="0"/>
      <dgm:spPr/>
    </dgm:pt>
    <dgm:pt modelId="{3E9CCFCA-134D-4D53-83B9-4E02F4CF9374}" type="pres">
      <dgm:prSet presAssocID="{12D995FE-EE28-445F-9070-3252248CEA11}" presName="node" presStyleLbl="alignAccFollowNode1" presStyleIdx="5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021BE077-CF6D-453E-9795-671153E4C62B}" type="pres">
      <dgm:prSet presAssocID="{1C0E384B-0B38-411C-9DF6-DC48CC6437B7}" presName="sibTrans" presStyleCnt="0"/>
      <dgm:spPr/>
    </dgm:pt>
    <dgm:pt modelId="{1E7C5574-D490-43E4-B31B-CAD6173047D1}" type="pres">
      <dgm:prSet presAssocID="{9502C736-E5C5-4D86-84B5-7E18E5134AE9}" presName="node" presStyleLbl="alignAccFollowNode1" presStyleIdx="6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1804B64-6FA5-441F-AC6D-92245F2A5188}" type="pres">
      <dgm:prSet presAssocID="{219E678E-9F0B-4CAB-99AE-244810DAF7B5}" presName="sibTrans" presStyleCnt="0"/>
      <dgm:spPr/>
    </dgm:pt>
    <dgm:pt modelId="{CC0E1BE1-1ABA-41C2-A122-0EF843230A46}" type="pres">
      <dgm:prSet presAssocID="{02723505-94A5-4A42-8318-BB255BB0A7D6}" presName="node" presStyleLbl="alignAccFollowNode1" presStyleIdx="7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13171B3-E2B6-49DB-A095-0677C1767B8B}" type="pres">
      <dgm:prSet presAssocID="{7DFFDD53-9F7C-4FA1-95CA-A19BE1BF0CFA}" presName="sibTrans" presStyleCnt="0"/>
      <dgm:spPr/>
    </dgm:pt>
    <dgm:pt modelId="{0974ED6A-5BAE-4FB4-9346-70A2A3D76CFA}" type="pres">
      <dgm:prSet presAssocID="{073B82BA-5D74-4094-BFBD-15A9B1CFD81F}" presName="node" presStyleLbl="alignAccFollowNode1" presStyleIdx="8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80F27877-A8C2-4CB6-B3C8-8F96276FC78E}" type="pres">
      <dgm:prSet presAssocID="{61BD6935-B9D3-45BC-B8A4-28B6629944B2}" presName="sibTrans" presStyleCnt="0"/>
      <dgm:spPr/>
    </dgm:pt>
    <dgm:pt modelId="{B50AB897-A389-4647-8AAA-892E9BB25F02}" type="pres">
      <dgm:prSet presAssocID="{D8F41351-CB6F-4229-AEE6-34ED0AA9D8A6}" presName="node" presStyleLbl="alignAccFollowNode1" presStyleIdx="9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C026CC5-37DE-46AF-A59F-C7F41D9799C2}" type="pres">
      <dgm:prSet presAssocID="{286809B2-B2D2-4717-B0C5-DB8AA51F76AC}" presName="vSp" presStyleCnt="0"/>
      <dgm:spPr/>
    </dgm:pt>
    <dgm:pt modelId="{48D9AE20-B8CC-4495-B10B-CBA36DC1A6E4}" type="pres">
      <dgm:prSet presAssocID="{5C3BDC2D-B58E-4BAF-A6DA-8DF73FD2CD27}" presName="horFlow" presStyleCnt="0"/>
      <dgm:spPr/>
    </dgm:pt>
    <dgm:pt modelId="{5769699E-B47E-44A0-AB39-03C363DB85A5}" type="pres">
      <dgm:prSet presAssocID="{5C3BDC2D-B58E-4BAF-A6DA-8DF73FD2CD27}" presName="bigChev" presStyleLbl="node1" presStyleIdx="2" presStyleCnt="3"/>
      <dgm:spPr/>
      <dgm:t>
        <a:bodyPr/>
        <a:lstStyle/>
        <a:p>
          <a:endParaRPr lang="es-CL"/>
        </a:p>
      </dgm:t>
    </dgm:pt>
    <dgm:pt modelId="{F6E60FF9-21B0-472E-AC8A-1B85F0A49642}" type="pres">
      <dgm:prSet presAssocID="{FED64EAE-88EF-4683-A707-4386A30FDB31}" presName="parTrans" presStyleCnt="0"/>
      <dgm:spPr/>
    </dgm:pt>
    <dgm:pt modelId="{29E6774A-E459-492D-91AC-9908067A6FE8}" type="pres">
      <dgm:prSet presAssocID="{AC39EB28-EA79-4847-BE38-D1A2A42274B4}" presName="node" presStyleLbl="alignAccFollowNode1" presStyleIdx="10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FC1EB07-A7F5-498C-A1DB-39AE6F542B6B}" type="pres">
      <dgm:prSet presAssocID="{B1FF28FF-2589-4597-B650-9BE9466FBD86}" presName="sibTrans" presStyleCnt="0"/>
      <dgm:spPr/>
    </dgm:pt>
    <dgm:pt modelId="{CCAA7ED5-5ABD-4DAE-B1F9-0032F8C6D9B4}" type="pres">
      <dgm:prSet presAssocID="{3AA8C10C-230D-47AC-9774-A5AD17887748}" presName="node" presStyleLbl="alignAccFollowNode1" presStyleIdx="11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DCE2157-926F-4C1A-BB9A-8C333A1DDE8C}" type="pres">
      <dgm:prSet presAssocID="{8C5A15F0-A616-4A02-A332-DF39AFE43C63}" presName="sibTrans" presStyleCnt="0"/>
      <dgm:spPr/>
    </dgm:pt>
    <dgm:pt modelId="{5D1FFE2D-363E-4912-87CA-08A3EC3DBB58}" type="pres">
      <dgm:prSet presAssocID="{FC2B0CA5-7980-4734-920E-CFB70AACD59B}" presName="node" presStyleLbl="alignAccFollowNode1" presStyleIdx="12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34BAA8EE-E760-40C7-953F-F92D32B876E0}" type="pres">
      <dgm:prSet presAssocID="{9C4DF817-DF36-4648-8BAC-2DD6E96079C9}" presName="sibTrans" presStyleCnt="0"/>
      <dgm:spPr/>
    </dgm:pt>
    <dgm:pt modelId="{1FE92B92-9686-4A7D-B176-924D12F90401}" type="pres">
      <dgm:prSet presAssocID="{B8A53C31-6DD6-457B-A249-BE220D354900}" presName="node" presStyleLbl="alignAccFollowNode1" presStyleIdx="13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FBBC0373-E2E1-4AAD-AD1C-602D5231577C}" type="pres">
      <dgm:prSet presAssocID="{B7BCBDA6-B590-4AC8-B30B-240118038761}" presName="sibTrans" presStyleCnt="0"/>
      <dgm:spPr/>
    </dgm:pt>
    <dgm:pt modelId="{ED1173EF-913C-479F-BBD8-25C5AA52B5D1}" type="pres">
      <dgm:prSet presAssocID="{7774BAAC-076E-45D8-B18F-CEDA7E2BC5F3}" presName="node" presStyleLbl="alignAccFollowNode1" presStyleIdx="14" presStyleCnt="1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E5A87370-8E28-4036-AB84-733A3ED625B6}" srcId="{286809B2-B2D2-4717-B0C5-DB8AA51F76AC}" destId="{12D995FE-EE28-445F-9070-3252248CEA11}" srcOrd="0" destOrd="0" parTransId="{93DE10F2-24C4-4176-8E30-FF7770611A5C}" sibTransId="{1C0E384B-0B38-411C-9DF6-DC48CC6437B7}"/>
    <dgm:cxn modelId="{4D9E5293-3CBB-4BD5-9462-FC615A859758}" type="presOf" srcId="{9A205205-DD72-4206-9388-6BA86420FD25}" destId="{CABA6883-3CDC-4A73-888B-7DA4CF1A311C}" srcOrd="0" destOrd="0" presId="urn:microsoft.com/office/officeart/2005/8/layout/lProcess3"/>
    <dgm:cxn modelId="{9AF48349-C7A1-4E10-B7B1-16A772C65625}" type="presOf" srcId="{286809B2-B2D2-4717-B0C5-DB8AA51F76AC}" destId="{F84FD591-E2B1-40DB-A1CF-99B8619E817D}" srcOrd="0" destOrd="0" presId="urn:microsoft.com/office/officeart/2005/8/layout/lProcess3"/>
    <dgm:cxn modelId="{C5869819-A3C9-4577-8800-3D78F9FE624B}" srcId="{5C3BDC2D-B58E-4BAF-A6DA-8DF73FD2CD27}" destId="{FC2B0CA5-7980-4734-920E-CFB70AACD59B}" srcOrd="2" destOrd="0" parTransId="{384E227B-A3A8-4A12-AAC3-7A8F40C7EAD0}" sibTransId="{9C4DF817-DF36-4648-8BAC-2DD6E96079C9}"/>
    <dgm:cxn modelId="{B2D3CAD9-7782-4717-903C-6932C9DAA4B7}" srcId="{C8D874D9-36F7-49DE-BBBA-3513DC4EF1BA}" destId="{786CCCF9-419C-4A29-A937-E6B1311A392A}" srcOrd="2" destOrd="0" parTransId="{A6F3F204-A4BE-4A2D-BF42-BFBD100B5435}" sibTransId="{77D932AD-C2A2-49D4-84B7-0005E58A86A6}"/>
    <dgm:cxn modelId="{50669727-B553-4317-95C9-2B50009F04E6}" type="presOf" srcId="{3AA8C10C-230D-47AC-9774-A5AD17887748}" destId="{CCAA7ED5-5ABD-4DAE-B1F9-0032F8C6D9B4}" srcOrd="0" destOrd="0" presId="urn:microsoft.com/office/officeart/2005/8/layout/lProcess3"/>
    <dgm:cxn modelId="{9B463829-0CC0-4CBE-B40B-567A70EA7649}" type="presOf" srcId="{786CCCF9-419C-4A29-A937-E6B1311A392A}" destId="{D467E12B-E554-4ADD-8288-AFF737432429}" srcOrd="0" destOrd="0" presId="urn:microsoft.com/office/officeart/2005/8/layout/lProcess3"/>
    <dgm:cxn modelId="{FA6C4913-AA66-45AB-9861-BC8EDE0A914F}" type="presOf" srcId="{FC2B0CA5-7980-4734-920E-CFB70AACD59B}" destId="{5D1FFE2D-363E-4912-87CA-08A3EC3DBB58}" srcOrd="0" destOrd="0" presId="urn:microsoft.com/office/officeart/2005/8/layout/lProcess3"/>
    <dgm:cxn modelId="{667E2ECC-6961-460D-BCD3-00F0F1B4BB73}" srcId="{286809B2-B2D2-4717-B0C5-DB8AA51F76AC}" destId="{02723505-94A5-4A42-8318-BB255BB0A7D6}" srcOrd="2" destOrd="0" parTransId="{D5301DD6-0CF5-4EAF-B90C-13D19FCE8690}" sibTransId="{7DFFDD53-9F7C-4FA1-95CA-A19BE1BF0CFA}"/>
    <dgm:cxn modelId="{69A2ACBC-A17E-4DE3-9DBC-F91C99C95D4F}" srcId="{5F37FBD6-DE7A-4E22-ADDB-0D85E613BE39}" destId="{286809B2-B2D2-4717-B0C5-DB8AA51F76AC}" srcOrd="1" destOrd="0" parTransId="{FEA86EF9-4148-4CB5-BDC9-18836540F973}" sibTransId="{87D97CA3-8FCC-4C39-94BD-A17698085C59}"/>
    <dgm:cxn modelId="{9D473235-61AD-4016-AB22-9F3EC49AA251}" type="presOf" srcId="{71CA1F83-E283-4BE0-B91E-BCB0FCD8DF1B}" destId="{13845D4C-5022-44A3-A7A4-117D95DC4C54}" srcOrd="0" destOrd="0" presId="urn:microsoft.com/office/officeart/2005/8/layout/lProcess3"/>
    <dgm:cxn modelId="{22E44162-E823-4262-8F18-2B0D47C66B8B}" srcId="{5C3BDC2D-B58E-4BAF-A6DA-8DF73FD2CD27}" destId="{3AA8C10C-230D-47AC-9774-A5AD17887748}" srcOrd="1" destOrd="0" parTransId="{29C7757B-E725-4593-A8BB-800D456F0BF3}" sibTransId="{8C5A15F0-A616-4A02-A332-DF39AFE43C63}"/>
    <dgm:cxn modelId="{54748721-E6AA-409C-8579-189EABD63E86}" srcId="{286809B2-B2D2-4717-B0C5-DB8AA51F76AC}" destId="{073B82BA-5D74-4094-BFBD-15A9B1CFD81F}" srcOrd="3" destOrd="0" parTransId="{01859AF6-502B-4333-99C2-C26DC4DA1115}" sibTransId="{61BD6935-B9D3-45BC-B8A4-28B6629944B2}"/>
    <dgm:cxn modelId="{715B1D16-7D5B-4C17-950D-F7BB19093CA3}" type="presOf" srcId="{02723505-94A5-4A42-8318-BB255BB0A7D6}" destId="{CC0E1BE1-1ABA-41C2-A122-0EF843230A46}" srcOrd="0" destOrd="0" presId="urn:microsoft.com/office/officeart/2005/8/layout/lProcess3"/>
    <dgm:cxn modelId="{A5F13461-5244-4A60-97AD-D4E0360AEC50}" type="presOf" srcId="{70A96783-3815-4C95-B859-A5ECF61A54BF}" destId="{27BB98DB-B40D-4063-BAC5-B82885D90C5E}" srcOrd="0" destOrd="0" presId="urn:microsoft.com/office/officeart/2005/8/layout/lProcess3"/>
    <dgm:cxn modelId="{CBD95D64-2472-4EEB-8BA5-15F3ACE146EC}" srcId="{5C3BDC2D-B58E-4BAF-A6DA-8DF73FD2CD27}" destId="{B8A53C31-6DD6-457B-A249-BE220D354900}" srcOrd="3" destOrd="0" parTransId="{1F11C78B-90A8-40E0-BA1A-B1CFEB14F2E7}" sibTransId="{B7BCBDA6-B590-4AC8-B30B-240118038761}"/>
    <dgm:cxn modelId="{87CA9D74-2597-4BDB-A1D2-028395ECD076}" type="presOf" srcId="{AC39EB28-EA79-4847-BE38-D1A2A42274B4}" destId="{29E6774A-E459-492D-91AC-9908067A6FE8}" srcOrd="0" destOrd="0" presId="urn:microsoft.com/office/officeart/2005/8/layout/lProcess3"/>
    <dgm:cxn modelId="{EBA81207-7D33-4E86-A2D2-53C148C23420}" srcId="{286809B2-B2D2-4717-B0C5-DB8AA51F76AC}" destId="{9502C736-E5C5-4D86-84B5-7E18E5134AE9}" srcOrd="1" destOrd="0" parTransId="{9EE01DA4-2F49-422F-8285-23CC40BBE53A}" sibTransId="{219E678E-9F0B-4CAB-99AE-244810DAF7B5}"/>
    <dgm:cxn modelId="{81ABE5FE-C417-4DE2-B34C-FEB0C8525392}" srcId="{C8D874D9-36F7-49DE-BBBA-3513DC4EF1BA}" destId="{9A205205-DD72-4206-9388-6BA86420FD25}" srcOrd="4" destOrd="0" parTransId="{6469219F-4D6A-40B0-86A9-D951E5F72150}" sibTransId="{65752F5A-B65A-462D-8BC8-51D0022BD13A}"/>
    <dgm:cxn modelId="{8F0D3397-59CC-4802-832F-38A867641C5D}" type="presOf" srcId="{230E4400-94AA-4075-8D6F-A6B607750229}" destId="{8BCB9CE4-EF3D-4493-9F25-CC53F1D51339}" srcOrd="0" destOrd="0" presId="urn:microsoft.com/office/officeart/2005/8/layout/lProcess3"/>
    <dgm:cxn modelId="{8CAD3008-5B58-4450-B2A5-3F1C994D528C}" type="presOf" srcId="{D8F41351-CB6F-4229-AEE6-34ED0AA9D8A6}" destId="{B50AB897-A389-4647-8AAA-892E9BB25F02}" srcOrd="0" destOrd="0" presId="urn:microsoft.com/office/officeart/2005/8/layout/lProcess3"/>
    <dgm:cxn modelId="{81DCF1D9-A3E7-4F26-8E36-40F4C95917F7}" srcId="{5C3BDC2D-B58E-4BAF-A6DA-8DF73FD2CD27}" destId="{7774BAAC-076E-45D8-B18F-CEDA7E2BC5F3}" srcOrd="4" destOrd="0" parTransId="{72532C2B-ED0F-441B-9087-F2DCACF68CDB}" sibTransId="{BCBB8654-B030-409F-BDFA-BC7C750C9EBA}"/>
    <dgm:cxn modelId="{0BB2C6C7-185E-44D3-AF29-530EC4E26D9D}" srcId="{C8D874D9-36F7-49DE-BBBA-3513DC4EF1BA}" destId="{70A96783-3815-4C95-B859-A5ECF61A54BF}" srcOrd="3" destOrd="0" parTransId="{96C8B876-586F-4E8A-8CCE-D1C3561ACCAB}" sibTransId="{CA187E8E-B68D-4F13-8532-F6805AB57510}"/>
    <dgm:cxn modelId="{FAF05D49-8DF6-42C3-B0EB-444F83A750C4}" type="presOf" srcId="{7774BAAC-076E-45D8-B18F-CEDA7E2BC5F3}" destId="{ED1173EF-913C-479F-BBD8-25C5AA52B5D1}" srcOrd="0" destOrd="0" presId="urn:microsoft.com/office/officeart/2005/8/layout/lProcess3"/>
    <dgm:cxn modelId="{8860F132-DB2F-4DA7-95FD-24A05B428C51}" srcId="{5F37FBD6-DE7A-4E22-ADDB-0D85E613BE39}" destId="{C8D874D9-36F7-49DE-BBBA-3513DC4EF1BA}" srcOrd="0" destOrd="0" parTransId="{B3782D43-CA6C-4780-891A-899DCA0BFA2C}" sibTransId="{0BBBFFAB-50B0-4388-9E56-CED1B37E3D1C}"/>
    <dgm:cxn modelId="{66EA503F-4BD6-4E20-AF52-1A6A811A8B3E}" type="presOf" srcId="{9502C736-E5C5-4D86-84B5-7E18E5134AE9}" destId="{1E7C5574-D490-43E4-B31B-CAD6173047D1}" srcOrd="0" destOrd="0" presId="urn:microsoft.com/office/officeart/2005/8/layout/lProcess3"/>
    <dgm:cxn modelId="{F19C9D0E-0244-4CA1-99C6-689960B7A151}" srcId="{C8D874D9-36F7-49DE-BBBA-3513DC4EF1BA}" destId="{230E4400-94AA-4075-8D6F-A6B607750229}" srcOrd="1" destOrd="0" parTransId="{89BDC3DF-431D-49FC-8171-D96FD4A44A73}" sibTransId="{3C69A313-2F23-47A8-A124-0667EC1AA6D9}"/>
    <dgm:cxn modelId="{72394496-B077-46CE-B6CA-A9C326CA9219}" type="presOf" srcId="{12D995FE-EE28-445F-9070-3252248CEA11}" destId="{3E9CCFCA-134D-4D53-83B9-4E02F4CF9374}" srcOrd="0" destOrd="0" presId="urn:microsoft.com/office/officeart/2005/8/layout/lProcess3"/>
    <dgm:cxn modelId="{057174EB-3D44-4036-B07A-4A3E5B23E4BE}" type="presOf" srcId="{B8A53C31-6DD6-457B-A249-BE220D354900}" destId="{1FE92B92-9686-4A7D-B176-924D12F90401}" srcOrd="0" destOrd="0" presId="urn:microsoft.com/office/officeart/2005/8/layout/lProcess3"/>
    <dgm:cxn modelId="{70D604E3-F1E9-4E2F-A556-672F57697436}" type="presOf" srcId="{C8D874D9-36F7-49DE-BBBA-3513DC4EF1BA}" destId="{78DBC283-FCA3-4BEA-8688-FCE307419A08}" srcOrd="0" destOrd="0" presId="urn:microsoft.com/office/officeart/2005/8/layout/lProcess3"/>
    <dgm:cxn modelId="{7777AA1D-C323-4698-BD31-F1C2C91645D2}" srcId="{5F37FBD6-DE7A-4E22-ADDB-0D85E613BE39}" destId="{5C3BDC2D-B58E-4BAF-A6DA-8DF73FD2CD27}" srcOrd="2" destOrd="0" parTransId="{6C48DBCB-5C50-454F-B2E4-8D220C9F55D6}" sibTransId="{C6AF41C3-15DF-4BDF-9D7D-239A3B28B31D}"/>
    <dgm:cxn modelId="{3099817B-65D1-4004-BE14-B109B82866FD}" type="presOf" srcId="{5F37FBD6-DE7A-4E22-ADDB-0D85E613BE39}" destId="{BD3FCAAC-11DB-49A3-8C3D-7666E7EA7FC6}" srcOrd="0" destOrd="0" presId="urn:microsoft.com/office/officeart/2005/8/layout/lProcess3"/>
    <dgm:cxn modelId="{72CDA836-5D06-4C96-ADE1-D93EDA8B807C}" srcId="{5C3BDC2D-B58E-4BAF-A6DA-8DF73FD2CD27}" destId="{AC39EB28-EA79-4847-BE38-D1A2A42274B4}" srcOrd="0" destOrd="0" parTransId="{FED64EAE-88EF-4683-A707-4386A30FDB31}" sibTransId="{B1FF28FF-2589-4597-B650-9BE9466FBD86}"/>
    <dgm:cxn modelId="{BE9D543B-2434-4A8E-A702-4BA8578297AC}" type="presOf" srcId="{073B82BA-5D74-4094-BFBD-15A9B1CFD81F}" destId="{0974ED6A-5BAE-4FB4-9346-70A2A3D76CFA}" srcOrd="0" destOrd="0" presId="urn:microsoft.com/office/officeart/2005/8/layout/lProcess3"/>
    <dgm:cxn modelId="{B3BCE8CE-731E-4D19-BAED-701E21D2C3AC}" srcId="{C8D874D9-36F7-49DE-BBBA-3513DC4EF1BA}" destId="{71CA1F83-E283-4BE0-B91E-BCB0FCD8DF1B}" srcOrd="0" destOrd="0" parTransId="{7CFBA5BE-58D7-44A2-BE2E-13AD34D5C291}" sibTransId="{9363B7C3-58C4-4DC7-BEF1-39AB0E25027D}"/>
    <dgm:cxn modelId="{3E5952DA-FD87-4031-A210-9FFB355051D1}" srcId="{286809B2-B2D2-4717-B0C5-DB8AA51F76AC}" destId="{D8F41351-CB6F-4229-AEE6-34ED0AA9D8A6}" srcOrd="4" destOrd="0" parTransId="{6B00E201-59C2-449B-A3AA-DD81E87FF7F7}" sibTransId="{20FE1855-DBD4-4AC9-818A-37A5FCE965B1}"/>
    <dgm:cxn modelId="{7AAC997C-CD30-4B85-9C17-628C095AE39B}" type="presOf" srcId="{5C3BDC2D-B58E-4BAF-A6DA-8DF73FD2CD27}" destId="{5769699E-B47E-44A0-AB39-03C363DB85A5}" srcOrd="0" destOrd="0" presId="urn:microsoft.com/office/officeart/2005/8/layout/lProcess3"/>
    <dgm:cxn modelId="{D9C75DCB-3B47-4CD3-A399-40ECD7C4DB28}" type="presParOf" srcId="{BD3FCAAC-11DB-49A3-8C3D-7666E7EA7FC6}" destId="{1F7D9426-E5CC-40E6-9E5C-64D672E1A025}" srcOrd="0" destOrd="0" presId="urn:microsoft.com/office/officeart/2005/8/layout/lProcess3"/>
    <dgm:cxn modelId="{4227401E-8E5B-4698-9DE7-43D4B488378E}" type="presParOf" srcId="{1F7D9426-E5CC-40E6-9E5C-64D672E1A025}" destId="{78DBC283-FCA3-4BEA-8688-FCE307419A08}" srcOrd="0" destOrd="0" presId="urn:microsoft.com/office/officeart/2005/8/layout/lProcess3"/>
    <dgm:cxn modelId="{28F55F61-A019-41C2-BAC5-C5A5D79DE8E4}" type="presParOf" srcId="{1F7D9426-E5CC-40E6-9E5C-64D672E1A025}" destId="{9BA00EA1-AB30-4FB0-BAF0-DE54F7C6AD36}" srcOrd="1" destOrd="0" presId="urn:microsoft.com/office/officeart/2005/8/layout/lProcess3"/>
    <dgm:cxn modelId="{E20ABA77-DE95-4447-BB68-9290801759B4}" type="presParOf" srcId="{1F7D9426-E5CC-40E6-9E5C-64D672E1A025}" destId="{13845D4C-5022-44A3-A7A4-117D95DC4C54}" srcOrd="2" destOrd="0" presId="urn:microsoft.com/office/officeart/2005/8/layout/lProcess3"/>
    <dgm:cxn modelId="{6A2E91EE-0784-43B4-8BB6-0E8EF7B04A9B}" type="presParOf" srcId="{1F7D9426-E5CC-40E6-9E5C-64D672E1A025}" destId="{B240ADD2-3FAD-4740-93C1-CBFEC5B89543}" srcOrd="3" destOrd="0" presId="urn:microsoft.com/office/officeart/2005/8/layout/lProcess3"/>
    <dgm:cxn modelId="{A68F1DEE-00BD-417A-BCF6-43D4D8E2FF45}" type="presParOf" srcId="{1F7D9426-E5CC-40E6-9E5C-64D672E1A025}" destId="{8BCB9CE4-EF3D-4493-9F25-CC53F1D51339}" srcOrd="4" destOrd="0" presId="urn:microsoft.com/office/officeart/2005/8/layout/lProcess3"/>
    <dgm:cxn modelId="{D9129B05-A4F5-4732-9359-76E584638B0C}" type="presParOf" srcId="{1F7D9426-E5CC-40E6-9E5C-64D672E1A025}" destId="{74BB89D0-AECF-42B1-967F-36F5FE252397}" srcOrd="5" destOrd="0" presId="urn:microsoft.com/office/officeart/2005/8/layout/lProcess3"/>
    <dgm:cxn modelId="{DB5E2848-346E-4E6D-9224-F9F0B3584C80}" type="presParOf" srcId="{1F7D9426-E5CC-40E6-9E5C-64D672E1A025}" destId="{D467E12B-E554-4ADD-8288-AFF737432429}" srcOrd="6" destOrd="0" presId="urn:microsoft.com/office/officeart/2005/8/layout/lProcess3"/>
    <dgm:cxn modelId="{30DC03EB-432B-4D46-A0B7-D5E0E1C3DB87}" type="presParOf" srcId="{1F7D9426-E5CC-40E6-9E5C-64D672E1A025}" destId="{332ED1EC-5E74-467F-9576-2B27A67B6614}" srcOrd="7" destOrd="0" presId="urn:microsoft.com/office/officeart/2005/8/layout/lProcess3"/>
    <dgm:cxn modelId="{7AAB4CB0-2983-46F5-9C9E-B9C3EC5CF7C5}" type="presParOf" srcId="{1F7D9426-E5CC-40E6-9E5C-64D672E1A025}" destId="{27BB98DB-B40D-4063-BAC5-B82885D90C5E}" srcOrd="8" destOrd="0" presId="urn:microsoft.com/office/officeart/2005/8/layout/lProcess3"/>
    <dgm:cxn modelId="{DE6209BF-BA7C-4E70-946E-9EAC3C39A5EC}" type="presParOf" srcId="{1F7D9426-E5CC-40E6-9E5C-64D672E1A025}" destId="{84B63791-73B9-4094-BE61-42679BDE6052}" srcOrd="9" destOrd="0" presId="urn:microsoft.com/office/officeart/2005/8/layout/lProcess3"/>
    <dgm:cxn modelId="{7BC3A700-9159-48FC-BF4A-DC929DA73E07}" type="presParOf" srcId="{1F7D9426-E5CC-40E6-9E5C-64D672E1A025}" destId="{CABA6883-3CDC-4A73-888B-7DA4CF1A311C}" srcOrd="10" destOrd="0" presId="urn:microsoft.com/office/officeart/2005/8/layout/lProcess3"/>
    <dgm:cxn modelId="{E92B368D-3185-4058-8AFD-B99BA516E99F}" type="presParOf" srcId="{BD3FCAAC-11DB-49A3-8C3D-7666E7EA7FC6}" destId="{B799F89C-DD95-4E42-80B8-999C0B6470FA}" srcOrd="1" destOrd="0" presId="urn:microsoft.com/office/officeart/2005/8/layout/lProcess3"/>
    <dgm:cxn modelId="{F19B7FBD-9114-4924-AC85-9907C0BEE280}" type="presParOf" srcId="{BD3FCAAC-11DB-49A3-8C3D-7666E7EA7FC6}" destId="{021182C6-C942-43C1-B0E1-77BAAF8AD8CC}" srcOrd="2" destOrd="0" presId="urn:microsoft.com/office/officeart/2005/8/layout/lProcess3"/>
    <dgm:cxn modelId="{D791F2C2-6000-4837-88C6-3219A84F8B2F}" type="presParOf" srcId="{021182C6-C942-43C1-B0E1-77BAAF8AD8CC}" destId="{F84FD591-E2B1-40DB-A1CF-99B8619E817D}" srcOrd="0" destOrd="0" presId="urn:microsoft.com/office/officeart/2005/8/layout/lProcess3"/>
    <dgm:cxn modelId="{9D28A73F-979A-4423-B45F-0E4EE13DB4E2}" type="presParOf" srcId="{021182C6-C942-43C1-B0E1-77BAAF8AD8CC}" destId="{79B52A01-B26A-467C-84A2-B39995F4766D}" srcOrd="1" destOrd="0" presId="urn:microsoft.com/office/officeart/2005/8/layout/lProcess3"/>
    <dgm:cxn modelId="{1DBFC6C3-7BA2-407F-9256-86995211CA3A}" type="presParOf" srcId="{021182C6-C942-43C1-B0E1-77BAAF8AD8CC}" destId="{3E9CCFCA-134D-4D53-83B9-4E02F4CF9374}" srcOrd="2" destOrd="0" presId="urn:microsoft.com/office/officeart/2005/8/layout/lProcess3"/>
    <dgm:cxn modelId="{92E9B061-BD8C-4C4F-AC32-411FDBC99E1D}" type="presParOf" srcId="{021182C6-C942-43C1-B0E1-77BAAF8AD8CC}" destId="{021BE077-CF6D-453E-9795-671153E4C62B}" srcOrd="3" destOrd="0" presId="urn:microsoft.com/office/officeart/2005/8/layout/lProcess3"/>
    <dgm:cxn modelId="{8CFF5452-8459-46C8-8898-006EB47D94F9}" type="presParOf" srcId="{021182C6-C942-43C1-B0E1-77BAAF8AD8CC}" destId="{1E7C5574-D490-43E4-B31B-CAD6173047D1}" srcOrd="4" destOrd="0" presId="urn:microsoft.com/office/officeart/2005/8/layout/lProcess3"/>
    <dgm:cxn modelId="{A5350157-8B3B-47BF-9EFE-64742D69C560}" type="presParOf" srcId="{021182C6-C942-43C1-B0E1-77BAAF8AD8CC}" destId="{C1804B64-6FA5-441F-AC6D-92245F2A5188}" srcOrd="5" destOrd="0" presId="urn:microsoft.com/office/officeart/2005/8/layout/lProcess3"/>
    <dgm:cxn modelId="{6244BAD7-3F07-4448-8E39-B0153AD987AD}" type="presParOf" srcId="{021182C6-C942-43C1-B0E1-77BAAF8AD8CC}" destId="{CC0E1BE1-1ABA-41C2-A122-0EF843230A46}" srcOrd="6" destOrd="0" presId="urn:microsoft.com/office/officeart/2005/8/layout/lProcess3"/>
    <dgm:cxn modelId="{A861E77F-D7AE-42A7-9E3F-CE8C007C8AC0}" type="presParOf" srcId="{021182C6-C942-43C1-B0E1-77BAAF8AD8CC}" destId="{113171B3-E2B6-49DB-A095-0677C1767B8B}" srcOrd="7" destOrd="0" presId="urn:microsoft.com/office/officeart/2005/8/layout/lProcess3"/>
    <dgm:cxn modelId="{001AC7EC-F8C2-4956-847A-8781AD81B9CA}" type="presParOf" srcId="{021182C6-C942-43C1-B0E1-77BAAF8AD8CC}" destId="{0974ED6A-5BAE-4FB4-9346-70A2A3D76CFA}" srcOrd="8" destOrd="0" presId="urn:microsoft.com/office/officeart/2005/8/layout/lProcess3"/>
    <dgm:cxn modelId="{A28E6928-B46F-469E-BEA4-CB50035F7ABC}" type="presParOf" srcId="{021182C6-C942-43C1-B0E1-77BAAF8AD8CC}" destId="{80F27877-A8C2-4CB6-B3C8-8F96276FC78E}" srcOrd="9" destOrd="0" presId="urn:microsoft.com/office/officeart/2005/8/layout/lProcess3"/>
    <dgm:cxn modelId="{78BA9264-585D-4D7C-ACA3-9E9B81F65A73}" type="presParOf" srcId="{021182C6-C942-43C1-B0E1-77BAAF8AD8CC}" destId="{B50AB897-A389-4647-8AAA-892E9BB25F02}" srcOrd="10" destOrd="0" presId="urn:microsoft.com/office/officeart/2005/8/layout/lProcess3"/>
    <dgm:cxn modelId="{53B94473-5BB3-49EB-B4B4-CB4AFAB37033}" type="presParOf" srcId="{BD3FCAAC-11DB-49A3-8C3D-7666E7EA7FC6}" destId="{4C026CC5-37DE-46AF-A59F-C7F41D9799C2}" srcOrd="3" destOrd="0" presId="urn:microsoft.com/office/officeart/2005/8/layout/lProcess3"/>
    <dgm:cxn modelId="{45C1CB2D-FDD9-4D99-B5A8-9F3AAF9C6926}" type="presParOf" srcId="{BD3FCAAC-11DB-49A3-8C3D-7666E7EA7FC6}" destId="{48D9AE20-B8CC-4495-B10B-CBA36DC1A6E4}" srcOrd="4" destOrd="0" presId="urn:microsoft.com/office/officeart/2005/8/layout/lProcess3"/>
    <dgm:cxn modelId="{90D9233A-BB45-4D25-BBF2-9379DE3364EA}" type="presParOf" srcId="{48D9AE20-B8CC-4495-B10B-CBA36DC1A6E4}" destId="{5769699E-B47E-44A0-AB39-03C363DB85A5}" srcOrd="0" destOrd="0" presId="urn:microsoft.com/office/officeart/2005/8/layout/lProcess3"/>
    <dgm:cxn modelId="{4D475C52-C6B1-4E70-89EB-4A57C2008E28}" type="presParOf" srcId="{48D9AE20-B8CC-4495-B10B-CBA36DC1A6E4}" destId="{F6E60FF9-21B0-472E-AC8A-1B85F0A49642}" srcOrd="1" destOrd="0" presId="urn:microsoft.com/office/officeart/2005/8/layout/lProcess3"/>
    <dgm:cxn modelId="{A7204E38-9B4F-428E-89CD-B601F3242D66}" type="presParOf" srcId="{48D9AE20-B8CC-4495-B10B-CBA36DC1A6E4}" destId="{29E6774A-E459-492D-91AC-9908067A6FE8}" srcOrd="2" destOrd="0" presId="urn:microsoft.com/office/officeart/2005/8/layout/lProcess3"/>
    <dgm:cxn modelId="{75508E8E-17CC-499D-8DC2-F636278DABCF}" type="presParOf" srcId="{48D9AE20-B8CC-4495-B10B-CBA36DC1A6E4}" destId="{4FC1EB07-A7F5-498C-A1DB-39AE6F542B6B}" srcOrd="3" destOrd="0" presId="urn:microsoft.com/office/officeart/2005/8/layout/lProcess3"/>
    <dgm:cxn modelId="{1D6E14FF-0F5A-4B02-B96F-4858449A698E}" type="presParOf" srcId="{48D9AE20-B8CC-4495-B10B-CBA36DC1A6E4}" destId="{CCAA7ED5-5ABD-4DAE-B1F9-0032F8C6D9B4}" srcOrd="4" destOrd="0" presId="urn:microsoft.com/office/officeart/2005/8/layout/lProcess3"/>
    <dgm:cxn modelId="{367187DA-D0AF-46D8-B718-D12CD463DFD0}" type="presParOf" srcId="{48D9AE20-B8CC-4495-B10B-CBA36DC1A6E4}" destId="{5DCE2157-926F-4C1A-BB9A-8C333A1DDE8C}" srcOrd="5" destOrd="0" presId="urn:microsoft.com/office/officeart/2005/8/layout/lProcess3"/>
    <dgm:cxn modelId="{EE390135-0F3C-4C8F-A292-2DE8E3306C43}" type="presParOf" srcId="{48D9AE20-B8CC-4495-B10B-CBA36DC1A6E4}" destId="{5D1FFE2D-363E-4912-87CA-08A3EC3DBB58}" srcOrd="6" destOrd="0" presId="urn:microsoft.com/office/officeart/2005/8/layout/lProcess3"/>
    <dgm:cxn modelId="{90A203E4-0F80-4FBF-934A-0A26575385CC}" type="presParOf" srcId="{48D9AE20-B8CC-4495-B10B-CBA36DC1A6E4}" destId="{34BAA8EE-E760-40C7-953F-F92D32B876E0}" srcOrd="7" destOrd="0" presId="urn:microsoft.com/office/officeart/2005/8/layout/lProcess3"/>
    <dgm:cxn modelId="{5E628929-EE1F-4A28-92C0-A06D71BCE8BA}" type="presParOf" srcId="{48D9AE20-B8CC-4495-B10B-CBA36DC1A6E4}" destId="{1FE92B92-9686-4A7D-B176-924D12F90401}" srcOrd="8" destOrd="0" presId="urn:microsoft.com/office/officeart/2005/8/layout/lProcess3"/>
    <dgm:cxn modelId="{3CBD3899-B312-4C64-B496-E4630CE08C30}" type="presParOf" srcId="{48D9AE20-B8CC-4495-B10B-CBA36DC1A6E4}" destId="{FBBC0373-E2E1-4AAD-AD1C-602D5231577C}" srcOrd="9" destOrd="0" presId="urn:microsoft.com/office/officeart/2005/8/layout/lProcess3"/>
    <dgm:cxn modelId="{E90D0493-8FA7-489E-9DF7-8B28B9211506}" type="presParOf" srcId="{48D9AE20-B8CC-4495-B10B-CBA36DC1A6E4}" destId="{ED1173EF-913C-479F-BBD8-25C5AA52B5D1}" srcOrd="1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B0070-0C1D-4608-B0EA-D9ED59C0207C}">
      <dsp:nvSpPr>
        <dsp:cNvPr id="0" name=""/>
        <dsp:cNvSpPr/>
      </dsp:nvSpPr>
      <dsp:spPr>
        <a:xfrm>
          <a:off x="3967" y="231224"/>
          <a:ext cx="1520848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dirty="0" smtClean="0"/>
            <a:t>2014</a:t>
          </a:r>
          <a:endParaRPr lang="es-CL" sz="1600" kern="1200" dirty="0"/>
        </a:p>
      </dsp:txBody>
      <dsp:txXfrm>
        <a:off x="3967" y="231224"/>
        <a:ext cx="1520848" cy="460800"/>
      </dsp:txXfrm>
    </dsp:sp>
    <dsp:sp modelId="{FEB989AB-56AC-48AF-9119-BF48E617029E}">
      <dsp:nvSpPr>
        <dsp:cNvPr id="0" name=""/>
        <dsp:cNvSpPr/>
      </dsp:nvSpPr>
      <dsp:spPr>
        <a:xfrm>
          <a:off x="3967" y="692024"/>
          <a:ext cx="1520848" cy="40131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dirty="0" smtClean="0"/>
            <a:t>Impuesto Primera Categoría: 21%</a:t>
          </a: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smtClean="0"/>
            <a:t>Nuevos Impuestos a los Alcoholes y a la Bebidas Azucaradas</a:t>
          </a: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smtClean="0"/>
            <a:t>Nuevos Impuestos al Tabaco</a:t>
          </a: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/>
        </a:p>
      </dsp:txBody>
      <dsp:txXfrm>
        <a:off x="3967" y="692024"/>
        <a:ext cx="1520848" cy="4013190"/>
      </dsp:txXfrm>
    </dsp:sp>
    <dsp:sp modelId="{6F41C15C-3A2E-489F-A805-33E6EAE4E838}">
      <dsp:nvSpPr>
        <dsp:cNvPr id="0" name=""/>
        <dsp:cNvSpPr/>
      </dsp:nvSpPr>
      <dsp:spPr>
        <a:xfrm>
          <a:off x="1737735" y="231224"/>
          <a:ext cx="1520848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dirty="0" smtClean="0"/>
            <a:t>2015</a:t>
          </a:r>
          <a:endParaRPr lang="es-CL" sz="1600" kern="1200" dirty="0"/>
        </a:p>
      </dsp:txBody>
      <dsp:txXfrm>
        <a:off x="1737735" y="231224"/>
        <a:ext cx="1520848" cy="460800"/>
      </dsp:txXfrm>
    </dsp:sp>
    <dsp:sp modelId="{4ECEB439-C4B3-4CB7-95BA-FC27E9E4E2EA}">
      <dsp:nvSpPr>
        <dsp:cNvPr id="0" name=""/>
        <dsp:cNvSpPr/>
      </dsp:nvSpPr>
      <dsp:spPr>
        <a:xfrm>
          <a:off x="1737735" y="692024"/>
          <a:ext cx="1520848" cy="40131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dirty="0" smtClean="0"/>
            <a:t>Impuesto Primera Categoría: 22,5%</a:t>
          </a: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smtClean="0"/>
            <a:t>Incentivos al ahorro de las personas. </a:t>
          </a: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smtClean="0"/>
            <a:t>14 Ter PYME (plazo de 60 días)</a:t>
          </a: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dirty="0" smtClean="0"/>
            <a:t>Impuesto a las Emisiones de Vehículos</a:t>
          </a:r>
        </a:p>
      </dsp:txBody>
      <dsp:txXfrm>
        <a:off x="1737735" y="692024"/>
        <a:ext cx="1520848" cy="4013190"/>
      </dsp:txXfrm>
    </dsp:sp>
    <dsp:sp modelId="{586D19E9-DF6E-4CC0-A893-9B88AB95D457}">
      <dsp:nvSpPr>
        <dsp:cNvPr id="0" name=""/>
        <dsp:cNvSpPr/>
      </dsp:nvSpPr>
      <dsp:spPr>
        <a:xfrm>
          <a:off x="3471503" y="231224"/>
          <a:ext cx="1520848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dirty="0" smtClean="0"/>
            <a:t>2016</a:t>
          </a:r>
          <a:endParaRPr lang="es-CL" sz="1600" kern="1200" dirty="0"/>
        </a:p>
      </dsp:txBody>
      <dsp:txXfrm>
        <a:off x="3471503" y="231224"/>
        <a:ext cx="1520848" cy="460800"/>
      </dsp:txXfrm>
    </dsp:sp>
    <dsp:sp modelId="{D5F2A4E0-AD93-45E5-B4FC-F4EC3C050A72}">
      <dsp:nvSpPr>
        <dsp:cNvPr id="0" name=""/>
        <dsp:cNvSpPr/>
      </dsp:nvSpPr>
      <dsp:spPr>
        <a:xfrm>
          <a:off x="3471503" y="692024"/>
          <a:ext cx="1520848" cy="40131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dirty="0" smtClean="0"/>
            <a:t>Impuesto Primera Categoría: 24%</a:t>
          </a: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smtClean="0"/>
            <a:t>IVA a la Vivienda</a:t>
          </a: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smtClean="0"/>
            <a:t>Nuevos límites para la renta Presunta a PYMES</a:t>
          </a: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dirty="0" smtClean="0"/>
            <a:t>Modificación ITE</a:t>
          </a:r>
        </a:p>
      </dsp:txBody>
      <dsp:txXfrm>
        <a:off x="3471503" y="692024"/>
        <a:ext cx="1520848" cy="4013190"/>
      </dsp:txXfrm>
    </dsp:sp>
    <dsp:sp modelId="{D319BFE0-A3AF-4297-884F-6D22980FA6D0}">
      <dsp:nvSpPr>
        <dsp:cNvPr id="0" name=""/>
        <dsp:cNvSpPr/>
      </dsp:nvSpPr>
      <dsp:spPr>
        <a:xfrm>
          <a:off x="5205270" y="231224"/>
          <a:ext cx="1520848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dirty="0" smtClean="0"/>
            <a:t>2017</a:t>
          </a:r>
          <a:endParaRPr lang="es-CL" sz="1600" kern="1200" dirty="0"/>
        </a:p>
      </dsp:txBody>
      <dsp:txXfrm>
        <a:off x="5205270" y="231224"/>
        <a:ext cx="1520848" cy="460800"/>
      </dsp:txXfrm>
    </dsp:sp>
    <dsp:sp modelId="{6BCE8BAD-2755-41EE-B5B0-72CBC4FA8EC8}">
      <dsp:nvSpPr>
        <dsp:cNvPr id="0" name=""/>
        <dsp:cNvSpPr/>
      </dsp:nvSpPr>
      <dsp:spPr>
        <a:xfrm>
          <a:off x="5205270" y="692024"/>
          <a:ext cx="1520848" cy="40131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dirty="0" smtClean="0"/>
            <a:t>Impuesto Primera Categoría: 25% o 25,5%</a:t>
          </a: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smtClean="0"/>
            <a:t>Impuesto a las emisiones fijas </a:t>
          </a: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dirty="0" smtClean="0"/>
            <a:t>Inicio del Incentivo a la Reinversión</a:t>
          </a:r>
        </a:p>
      </dsp:txBody>
      <dsp:txXfrm>
        <a:off x="5205270" y="692024"/>
        <a:ext cx="1520848" cy="4013190"/>
      </dsp:txXfrm>
    </dsp:sp>
    <dsp:sp modelId="{7FAE7788-3AFC-4166-8261-B34874828055}">
      <dsp:nvSpPr>
        <dsp:cNvPr id="0" name=""/>
        <dsp:cNvSpPr/>
      </dsp:nvSpPr>
      <dsp:spPr>
        <a:xfrm>
          <a:off x="6939038" y="231224"/>
          <a:ext cx="1520848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dirty="0" smtClean="0"/>
            <a:t>2018</a:t>
          </a:r>
          <a:endParaRPr lang="es-CL" sz="1600" kern="1200" dirty="0"/>
        </a:p>
      </dsp:txBody>
      <dsp:txXfrm>
        <a:off x="6939038" y="231224"/>
        <a:ext cx="1520848" cy="460800"/>
      </dsp:txXfrm>
    </dsp:sp>
    <dsp:sp modelId="{3DA251D8-C59E-4F91-9C9E-CB641DC6E6E8}">
      <dsp:nvSpPr>
        <dsp:cNvPr id="0" name=""/>
        <dsp:cNvSpPr/>
      </dsp:nvSpPr>
      <dsp:spPr>
        <a:xfrm>
          <a:off x="6939038" y="692024"/>
          <a:ext cx="1520848" cy="40131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dirty="0" smtClean="0"/>
            <a:t>Impuesto Primera Categoría: 25% o 27%</a:t>
          </a:r>
          <a:endParaRPr lang="es-C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L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600" kern="1200" dirty="0" smtClean="0"/>
            <a:t>Reforma Tributaria en Régimen. </a:t>
          </a:r>
        </a:p>
      </dsp:txBody>
      <dsp:txXfrm>
        <a:off x="6939038" y="692024"/>
        <a:ext cx="1520848" cy="40131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BC283-FCA3-4BEA-8688-FCE307419A08}">
      <dsp:nvSpPr>
        <dsp:cNvPr id="0" name=""/>
        <dsp:cNvSpPr/>
      </dsp:nvSpPr>
      <dsp:spPr>
        <a:xfrm>
          <a:off x="896" y="1276013"/>
          <a:ext cx="1841862" cy="7367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15875" rIns="0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500" kern="1200" dirty="0" smtClean="0"/>
            <a:t>Año</a:t>
          </a:r>
          <a:endParaRPr lang="es-CL" sz="2500" kern="1200" dirty="0"/>
        </a:p>
      </dsp:txBody>
      <dsp:txXfrm>
        <a:off x="369269" y="1276013"/>
        <a:ext cx="1105117" cy="736745"/>
      </dsp:txXfrm>
    </dsp:sp>
    <dsp:sp modelId="{13845D4C-5022-44A3-A7A4-117D95DC4C54}">
      <dsp:nvSpPr>
        <dsp:cNvPr id="0" name=""/>
        <dsp:cNvSpPr/>
      </dsp:nvSpPr>
      <dsp:spPr>
        <a:xfrm>
          <a:off x="1603317" y="1338637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2014</a:t>
          </a:r>
          <a:endParaRPr lang="es-CL" sz="1700" kern="1200" dirty="0"/>
        </a:p>
      </dsp:txBody>
      <dsp:txXfrm>
        <a:off x="1909066" y="1338637"/>
        <a:ext cx="917248" cy="611498"/>
      </dsp:txXfrm>
    </dsp:sp>
    <dsp:sp modelId="{8BCB9CE4-EF3D-4493-9F25-CC53F1D51339}">
      <dsp:nvSpPr>
        <dsp:cNvPr id="0" name=""/>
        <dsp:cNvSpPr/>
      </dsp:nvSpPr>
      <dsp:spPr>
        <a:xfrm>
          <a:off x="2918039" y="1338637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2015</a:t>
          </a:r>
          <a:endParaRPr lang="es-CL" sz="1700" kern="1200" dirty="0"/>
        </a:p>
      </dsp:txBody>
      <dsp:txXfrm>
        <a:off x="3223788" y="1338637"/>
        <a:ext cx="917248" cy="611498"/>
      </dsp:txXfrm>
    </dsp:sp>
    <dsp:sp modelId="{D467E12B-E554-4ADD-8288-AFF737432429}">
      <dsp:nvSpPr>
        <dsp:cNvPr id="0" name=""/>
        <dsp:cNvSpPr/>
      </dsp:nvSpPr>
      <dsp:spPr>
        <a:xfrm>
          <a:off x="4232760" y="1338637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2016</a:t>
          </a:r>
          <a:endParaRPr lang="es-CL" sz="1700" kern="1200" dirty="0"/>
        </a:p>
      </dsp:txBody>
      <dsp:txXfrm>
        <a:off x="4538509" y="1338637"/>
        <a:ext cx="917248" cy="611498"/>
      </dsp:txXfrm>
    </dsp:sp>
    <dsp:sp modelId="{27BB98DB-B40D-4063-BAC5-B82885D90C5E}">
      <dsp:nvSpPr>
        <dsp:cNvPr id="0" name=""/>
        <dsp:cNvSpPr/>
      </dsp:nvSpPr>
      <dsp:spPr>
        <a:xfrm>
          <a:off x="5547482" y="1338637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2017</a:t>
          </a:r>
          <a:endParaRPr lang="es-CL" sz="1700" kern="1200" dirty="0"/>
        </a:p>
      </dsp:txBody>
      <dsp:txXfrm>
        <a:off x="5853231" y="1338637"/>
        <a:ext cx="917248" cy="611498"/>
      </dsp:txXfrm>
    </dsp:sp>
    <dsp:sp modelId="{CABA6883-3CDC-4A73-888B-7DA4CF1A311C}">
      <dsp:nvSpPr>
        <dsp:cNvPr id="0" name=""/>
        <dsp:cNvSpPr/>
      </dsp:nvSpPr>
      <dsp:spPr>
        <a:xfrm>
          <a:off x="6862204" y="1338637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2018</a:t>
          </a:r>
          <a:endParaRPr lang="es-CL" sz="1700" kern="1200" dirty="0"/>
        </a:p>
      </dsp:txBody>
      <dsp:txXfrm>
        <a:off x="7167953" y="1338637"/>
        <a:ext cx="917248" cy="611498"/>
      </dsp:txXfrm>
    </dsp:sp>
    <dsp:sp modelId="{F84FD591-E2B1-40DB-A1CF-99B8619E817D}">
      <dsp:nvSpPr>
        <dsp:cNvPr id="0" name=""/>
        <dsp:cNvSpPr/>
      </dsp:nvSpPr>
      <dsp:spPr>
        <a:xfrm>
          <a:off x="896" y="2115903"/>
          <a:ext cx="1841862" cy="7367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15875" rIns="0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500" kern="1200" dirty="0" smtClean="0"/>
            <a:t>Monto MM$</a:t>
          </a:r>
          <a:endParaRPr lang="es-CL" sz="2500" kern="1200" dirty="0"/>
        </a:p>
      </dsp:txBody>
      <dsp:txXfrm>
        <a:off x="369269" y="2115903"/>
        <a:ext cx="1105117" cy="736745"/>
      </dsp:txXfrm>
    </dsp:sp>
    <dsp:sp modelId="{3E9CCFCA-134D-4D53-83B9-4E02F4CF9374}">
      <dsp:nvSpPr>
        <dsp:cNvPr id="0" name=""/>
        <dsp:cNvSpPr/>
      </dsp:nvSpPr>
      <dsp:spPr>
        <a:xfrm>
          <a:off x="1603317" y="2178526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405.001</a:t>
          </a:r>
          <a:endParaRPr lang="es-CL" sz="1700" kern="1200" dirty="0"/>
        </a:p>
      </dsp:txBody>
      <dsp:txXfrm>
        <a:off x="1909066" y="2178526"/>
        <a:ext cx="917248" cy="611498"/>
      </dsp:txXfrm>
    </dsp:sp>
    <dsp:sp modelId="{1E7C5574-D490-43E4-B31B-CAD6173047D1}">
      <dsp:nvSpPr>
        <dsp:cNvPr id="0" name=""/>
        <dsp:cNvSpPr/>
      </dsp:nvSpPr>
      <dsp:spPr>
        <a:xfrm>
          <a:off x="2918039" y="2178526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1.324.700</a:t>
          </a:r>
          <a:endParaRPr lang="es-CL" sz="1700" kern="1200" dirty="0"/>
        </a:p>
      </dsp:txBody>
      <dsp:txXfrm>
        <a:off x="3223788" y="2178526"/>
        <a:ext cx="917248" cy="611498"/>
      </dsp:txXfrm>
    </dsp:sp>
    <dsp:sp modelId="{CC0E1BE1-1ABA-41C2-A122-0EF843230A46}">
      <dsp:nvSpPr>
        <dsp:cNvPr id="0" name=""/>
        <dsp:cNvSpPr/>
      </dsp:nvSpPr>
      <dsp:spPr>
        <a:xfrm>
          <a:off x="4232760" y="2178526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2.524.162</a:t>
          </a:r>
          <a:endParaRPr lang="es-CL" sz="1700" kern="1200" dirty="0"/>
        </a:p>
      </dsp:txBody>
      <dsp:txXfrm>
        <a:off x="4538509" y="2178526"/>
        <a:ext cx="917248" cy="611498"/>
      </dsp:txXfrm>
    </dsp:sp>
    <dsp:sp modelId="{0974ED6A-5BAE-4FB4-9346-70A2A3D76CFA}">
      <dsp:nvSpPr>
        <dsp:cNvPr id="0" name=""/>
        <dsp:cNvSpPr/>
      </dsp:nvSpPr>
      <dsp:spPr>
        <a:xfrm>
          <a:off x="5547482" y="2178526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3.154.539</a:t>
          </a:r>
          <a:endParaRPr lang="es-CL" sz="1700" kern="1200" dirty="0"/>
        </a:p>
      </dsp:txBody>
      <dsp:txXfrm>
        <a:off x="5853231" y="2178526"/>
        <a:ext cx="917248" cy="611498"/>
      </dsp:txXfrm>
    </dsp:sp>
    <dsp:sp modelId="{B50AB897-A389-4647-8AAA-892E9BB25F02}">
      <dsp:nvSpPr>
        <dsp:cNvPr id="0" name=""/>
        <dsp:cNvSpPr/>
      </dsp:nvSpPr>
      <dsp:spPr>
        <a:xfrm>
          <a:off x="6862204" y="2178526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4.158.340</a:t>
          </a:r>
          <a:endParaRPr lang="es-CL" sz="1700" kern="1200" dirty="0"/>
        </a:p>
      </dsp:txBody>
      <dsp:txXfrm>
        <a:off x="7167953" y="2178526"/>
        <a:ext cx="917248" cy="611498"/>
      </dsp:txXfrm>
    </dsp:sp>
    <dsp:sp modelId="{5769699E-B47E-44A0-AB39-03C363DB85A5}">
      <dsp:nvSpPr>
        <dsp:cNvPr id="0" name=""/>
        <dsp:cNvSpPr/>
      </dsp:nvSpPr>
      <dsp:spPr>
        <a:xfrm>
          <a:off x="896" y="2955792"/>
          <a:ext cx="1841862" cy="7367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15875" rIns="0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500" kern="1200" dirty="0" smtClean="0"/>
            <a:t>% PIB</a:t>
          </a:r>
          <a:endParaRPr lang="es-CL" sz="2500" kern="1200" dirty="0"/>
        </a:p>
      </dsp:txBody>
      <dsp:txXfrm>
        <a:off x="369269" y="2955792"/>
        <a:ext cx="1105117" cy="736745"/>
      </dsp:txXfrm>
    </dsp:sp>
    <dsp:sp modelId="{29E6774A-E459-492D-91AC-9908067A6FE8}">
      <dsp:nvSpPr>
        <dsp:cNvPr id="0" name=""/>
        <dsp:cNvSpPr/>
      </dsp:nvSpPr>
      <dsp:spPr>
        <a:xfrm>
          <a:off x="1603317" y="3018416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0,29%</a:t>
          </a:r>
          <a:endParaRPr lang="es-CL" sz="1700" kern="1200" dirty="0"/>
        </a:p>
      </dsp:txBody>
      <dsp:txXfrm>
        <a:off x="1909066" y="3018416"/>
        <a:ext cx="917248" cy="611498"/>
      </dsp:txXfrm>
    </dsp:sp>
    <dsp:sp modelId="{CCAA7ED5-5ABD-4DAE-B1F9-0032F8C6D9B4}">
      <dsp:nvSpPr>
        <dsp:cNvPr id="0" name=""/>
        <dsp:cNvSpPr/>
      </dsp:nvSpPr>
      <dsp:spPr>
        <a:xfrm>
          <a:off x="2918039" y="3018416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0,94%</a:t>
          </a:r>
          <a:endParaRPr lang="es-CL" sz="1700" kern="1200" dirty="0"/>
        </a:p>
      </dsp:txBody>
      <dsp:txXfrm>
        <a:off x="3223788" y="3018416"/>
        <a:ext cx="917248" cy="611498"/>
      </dsp:txXfrm>
    </dsp:sp>
    <dsp:sp modelId="{5D1FFE2D-363E-4912-87CA-08A3EC3DBB58}">
      <dsp:nvSpPr>
        <dsp:cNvPr id="0" name=""/>
        <dsp:cNvSpPr/>
      </dsp:nvSpPr>
      <dsp:spPr>
        <a:xfrm>
          <a:off x="4232760" y="3018416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1,82%</a:t>
          </a:r>
          <a:endParaRPr lang="es-CL" sz="1700" kern="1200" dirty="0"/>
        </a:p>
      </dsp:txBody>
      <dsp:txXfrm>
        <a:off x="4538509" y="3018416"/>
        <a:ext cx="917248" cy="611498"/>
      </dsp:txXfrm>
    </dsp:sp>
    <dsp:sp modelId="{1FE92B92-9686-4A7D-B176-924D12F90401}">
      <dsp:nvSpPr>
        <dsp:cNvPr id="0" name=""/>
        <dsp:cNvSpPr/>
      </dsp:nvSpPr>
      <dsp:spPr>
        <a:xfrm>
          <a:off x="5547482" y="3018416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2,29%</a:t>
          </a:r>
          <a:endParaRPr lang="es-CL" sz="1700" kern="1200" dirty="0"/>
        </a:p>
      </dsp:txBody>
      <dsp:txXfrm>
        <a:off x="5853231" y="3018416"/>
        <a:ext cx="917248" cy="611498"/>
      </dsp:txXfrm>
    </dsp:sp>
    <dsp:sp modelId="{ED1173EF-913C-479F-BBD8-25C5AA52B5D1}">
      <dsp:nvSpPr>
        <dsp:cNvPr id="0" name=""/>
        <dsp:cNvSpPr/>
      </dsp:nvSpPr>
      <dsp:spPr>
        <a:xfrm>
          <a:off x="6862204" y="3018416"/>
          <a:ext cx="1528746" cy="611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700" kern="1200" dirty="0" smtClean="0"/>
            <a:t>3,02%</a:t>
          </a:r>
          <a:endParaRPr lang="es-CL" sz="1700" kern="1200" dirty="0"/>
        </a:p>
      </dsp:txBody>
      <dsp:txXfrm>
        <a:off x="7167953" y="3018416"/>
        <a:ext cx="917248" cy="611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DB0E918-5725-4CA2-B321-5213C6871B2B}" type="datetimeFigureOut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F109824-71EE-4253-BF3D-D0D6C539EC4D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57689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5B42C1-B72D-49B5-8C85-9FA2CBC1ADD9}" type="datetimeFigureOut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L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L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B219B13-4F9E-4ECE-B040-A5FB63FDDA61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88023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L" smtClean="0"/>
          </a:p>
        </p:txBody>
      </p:sp>
      <p:sp>
        <p:nvSpPr>
          <p:cNvPr id="5124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FFEB954-DFB2-470F-9A0D-FF169623AF11}" type="slidenum">
              <a:rPr lang="es-CL" smtClean="0">
                <a:latin typeface="Calibri" panose="020F0502020204030204" pitchFamily="34" charset="0"/>
              </a:rPr>
              <a:pPr/>
              <a:t>1</a:t>
            </a:fld>
            <a:endParaRPr lang="es-CL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5687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56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24E991-3426-40D9-A058-58CE5C926FC5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12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57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765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F2A226-D57D-4B21-AE7C-D3EEB8BD01AE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13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6984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97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15DF69-BDF3-4CFD-8321-6C73978F26E6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14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8831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317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157A91-0B62-4DD9-895F-0C1BE0F84768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15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1841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337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6ADE630-798A-4E18-B43B-3F7BC3248023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16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2547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337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6ADE630-798A-4E18-B43B-3F7BC3248023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17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961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358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6160D29-6052-4700-85DF-86E50CC28022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18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698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CFFCD05-5DA2-4CB4-B6E3-ADEB10793B4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20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1731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450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883676D-99E3-4EAF-A484-8AE771371BD4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21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2805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4710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B4216B4-8DD8-41BF-8482-A6C6F6752DAC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22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232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71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28933C-4E8E-4F5F-96FC-2675C9FAAB9C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1998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4915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40AD86D-3F36-46EA-8910-6CDC3315491A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23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6000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512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6239B12-082B-4855-BADB-61504B2E2F86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24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4963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5325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C95A2F-A4B9-4DBA-8DFE-1E8F5C324B3E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25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7636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553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8E4CBA-C5F4-41B2-A0E6-9FFF71A6CA54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26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1670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573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0FEB74-826C-4793-945C-C55BCCBE017B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27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5253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593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654E9A-878A-41FE-AAD2-36BC8D6855A8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28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2914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FA1361-AC7B-48D8-B45B-614DBB220169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29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2004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6172E31-E82C-4A82-865B-D87FBA2DF18C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30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6090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6172E31-E82C-4A82-865B-D87FBA2DF18C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31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5246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6172E31-E82C-4A82-865B-D87FBA2DF18C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32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013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92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FB81BE-3965-4EAA-A426-C0BB60C897A9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3934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6172E31-E82C-4A82-865B-D87FBA2DF18C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33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70588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969658-4319-4E1D-A01C-CB23F96376AC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34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6211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36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7133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37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38574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38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3043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39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812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40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72708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41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14020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42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54864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43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043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92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FB81BE-3965-4EAA-A426-C0BB60C897A9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5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60765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44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0696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45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97023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46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65683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47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08015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48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66862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952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420265-C1B5-43B6-8AB5-9E202777DECE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49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01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0321E2-FF4A-498E-8F09-CF04C42854DB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6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9962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681FE1-7224-4511-A419-F559C41E4352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7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282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64D211D-FC03-4797-BDF8-A7E2CBAEF47E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8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781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04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2566DD-09CE-49FB-BDEA-AF2EE8DD0850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9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068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E31662-99A6-40F6-AECA-A406EE144C87}" type="slidenum">
              <a:rPr lang="es-CL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10</a:t>
            </a:fld>
            <a:endParaRPr lang="es-CL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22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A15A6-D5A7-4E55-BF45-4E57CD7195FE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3CB41-F5E6-4DCE-99ED-50A8F90090F9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0016833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FE560-E835-4D79-98C5-5AE7457BF080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BA996-5F1F-4669-A94E-AF3B03EDD67A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279366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86D39-2EF1-422A-95C2-F7FFCC0B38C6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4ED88-324C-4588-8B31-A5A923175051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9791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3D950-92BB-4B7C-A7E4-BE433B07BF24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7D568-0349-4E16-82AD-7FF532D2234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226738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8D41E-D892-4731-875D-F7473A8D532C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0556A-96A9-4A11-B326-4697E909A55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10466425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8FD17-D19E-438B-8838-8E8B0B75C764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B67E2-202F-4DEB-8889-22BD96910FA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27255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B34C6-2641-4F76-A134-E94818E4026C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D3817-1A4D-4B65-B513-6CA5598308F4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689309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07156-F6E7-4AEE-A313-0C5E40B19332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E6ED1-BE28-49CE-9714-D8F2849F049F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5867784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E79B3-A48A-430C-AE26-3373DC597EBA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CD8EF-0B84-42B9-B461-7D7B5AC0738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6707598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AC6F8-4309-47A5-B6CE-C08685ACD0BA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35753-CCBF-4ECC-9FA6-68EFD6123E3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888737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9E363-6CDE-4614-B14D-87A72FCE8EC1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3EC08-5802-48AF-A042-62200078577B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8884629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L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FA0BC2-D4D6-4150-85CE-9106AA6E42D6}" type="datetime1">
              <a:rPr lang="es-CL"/>
              <a:pPr>
                <a:defRPr/>
              </a:pPr>
              <a:t>09-12-2014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7C68977-9D6B-459C-90A6-52A619D7605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Hoja_de_c_lculo_de_Microsoft_Excel_97-20031.xls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2.deloitte.com/content/dam/Deloitte/global/Documents/Tax/dttl-tax-corporate-tax-rates-2014.pdf" TargetMode="External"/><Relationship Id="rId5" Type="http://schemas.openxmlformats.org/officeDocument/2006/relationships/hyperlink" Target="http://www.kpmg.com/global/en/services/tax/tax-tools-and-resources/pages/individual-income-tax-rates-table.aspx" TargetMode="External"/><Relationship Id="rId4" Type="http://schemas.openxmlformats.org/officeDocument/2006/relationships/hyperlink" Target="http://www2.deloitte.com/global/en/pages/tax/solutions/global-indirect-tax-rates.html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direcon.cl/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arcela.silva@sii.cl" TargetMode="External"/><Relationship Id="rId5" Type="http://schemas.openxmlformats.org/officeDocument/2006/relationships/hyperlink" Target="mailto:dchandia@sii.cl" TargetMode="External"/><Relationship Id="rId4" Type="http://schemas.openxmlformats.org/officeDocument/2006/relationships/hyperlink" Target="http://www.sii.cl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285750"/>
            <a:ext cx="1546225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2051720" y="2772788"/>
            <a:ext cx="740035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L" sz="32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EL SII Y EL SISTEMA TRIBUTARIO CHILENO</a:t>
            </a:r>
            <a:endParaRPr lang="es-CL" sz="32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7189788" y="6715125"/>
            <a:ext cx="1643062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/>
          </a:p>
        </p:txBody>
      </p:sp>
      <p:cxnSp>
        <p:nvCxnSpPr>
          <p:cNvPr id="10" name="9 Conector recto"/>
          <p:cNvCxnSpPr/>
          <p:nvPr/>
        </p:nvCxnSpPr>
        <p:spPr>
          <a:xfrm>
            <a:off x="2051720" y="3357563"/>
            <a:ext cx="709228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3563888" y="6165304"/>
            <a:ext cx="28810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L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Diciembre de 2014</a:t>
            </a:r>
            <a:endParaRPr lang="es-CL" sz="20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0" name="2 CuadroTexto"/>
          <p:cNvSpPr txBox="1">
            <a:spLocks noChangeArrowheads="1"/>
          </p:cNvSpPr>
          <p:nvPr/>
        </p:nvSpPr>
        <p:spPr bwMode="auto">
          <a:xfrm>
            <a:off x="441325" y="577850"/>
            <a:ext cx="33643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1800" i="1" dirty="0" smtClean="0">
                <a:solidFill>
                  <a:srgbClr val="7F7F7F"/>
                </a:solidFill>
              </a:rPr>
              <a:t>Indicadores de Recursos Humanos</a:t>
            </a:r>
            <a:endParaRPr lang="es-CL" sz="1800" i="1" dirty="0">
              <a:solidFill>
                <a:srgbClr val="7F7F7F"/>
              </a:solidFill>
            </a:endParaRPr>
          </a:p>
        </p:txBody>
      </p:sp>
      <p:sp>
        <p:nvSpPr>
          <p:cNvPr id="12" name="5 Rectángulo"/>
          <p:cNvSpPr/>
          <p:nvPr/>
        </p:nvSpPr>
        <p:spPr>
          <a:xfrm>
            <a:off x="666750" y="1319213"/>
            <a:ext cx="7308283" cy="526297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s-CL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Dotación (octubre 2014): 4.144</a:t>
            </a:r>
            <a:endParaRPr lang="es-CL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914400" lvl="1" indent="-457200" eaLnBrk="1" hangingPunct="1">
              <a:buFont typeface="Courier New" pitchFamily="49" charset="0"/>
              <a:buChar char="o"/>
              <a:defRPr/>
            </a:pPr>
            <a:r>
              <a:rPr lang="es-CL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Dirección Nacional: 883</a:t>
            </a:r>
            <a:endParaRPr lang="es-CL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914400" lvl="1" indent="-457200" eaLnBrk="1" hangingPunct="1">
              <a:buFont typeface="Courier New" pitchFamily="49" charset="0"/>
              <a:buChar char="o"/>
              <a:defRPr/>
            </a:pPr>
            <a:r>
              <a:rPr lang="es-CL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Direcciones Regionales y Unidades: 3.261</a:t>
            </a:r>
            <a:endParaRPr lang="es-CL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lvl="1" indent="-457200" eaLnBrk="1" hangingPunct="1">
              <a:defRPr/>
            </a:pPr>
            <a:endParaRPr lang="es-CL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n-GB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Dotación</a:t>
            </a:r>
            <a:r>
              <a:rPr lang="en-GB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 con </a:t>
            </a:r>
            <a:r>
              <a:rPr lang="en-GB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grado</a:t>
            </a:r>
            <a:r>
              <a:rPr lang="en-GB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 </a:t>
            </a:r>
            <a:r>
              <a:rPr lang="en-GB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universitario</a:t>
            </a:r>
            <a:r>
              <a:rPr lang="en-GB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 o </a:t>
            </a:r>
            <a:r>
              <a:rPr lang="en-GB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equivalente</a:t>
            </a:r>
            <a:r>
              <a:rPr lang="en-GB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: 75%</a:t>
            </a:r>
            <a:r>
              <a:rPr lang="en-GB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*</a:t>
            </a:r>
            <a:endParaRPr lang="en-GB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indent="-457200" eaLnBrk="1" hangingPunct="1">
              <a:defRPr/>
            </a:pPr>
            <a:r>
              <a:rPr lang="en-GB" sz="2400" dirty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 </a:t>
            </a:r>
            <a:endParaRPr lang="es-CL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s-CL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Fiscalizadores</a:t>
            </a:r>
            <a:r>
              <a:rPr lang="es-CL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**</a:t>
            </a:r>
            <a:r>
              <a:rPr lang="es-CL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: 45% </a:t>
            </a:r>
            <a:r>
              <a:rPr lang="es-CL" sz="2400" dirty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; </a:t>
            </a:r>
            <a:r>
              <a:rPr lang="es-CL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Otros: 55% </a:t>
            </a:r>
            <a:endParaRPr lang="es-CL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endParaRPr lang="es-CL" sz="2400" dirty="0" smtClean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s-CL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Mujeres: 52% ; </a:t>
            </a:r>
            <a:r>
              <a:rPr lang="es-CL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Hombres: </a:t>
            </a:r>
            <a:r>
              <a:rPr lang="es-CL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48%</a:t>
            </a:r>
          </a:p>
          <a:p>
            <a:pPr eaLnBrk="1" hangingPunct="1">
              <a:defRPr/>
            </a:pPr>
            <a:r>
              <a:rPr lang="es-CL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 </a:t>
            </a:r>
            <a:endParaRPr lang="es-CL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s-CL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Población/Dotación: 4.300</a:t>
            </a:r>
            <a:endParaRPr lang="es-CL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endParaRPr lang="es-CL" sz="2400" dirty="0">
              <a:solidFill>
                <a:srgbClr val="376092"/>
              </a:solidFill>
              <a:latin typeface="+mn-lt"/>
              <a:ea typeface="+mj-ea"/>
              <a:cs typeface="+mj-cs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endParaRPr lang="es-CL" sz="2400" dirty="0">
              <a:solidFill>
                <a:srgbClr val="376092"/>
              </a:solidFill>
              <a:latin typeface="+mn-lt"/>
              <a:ea typeface="+mj-ea"/>
              <a:cs typeface="+mj-cs"/>
            </a:endParaRPr>
          </a:p>
          <a:p>
            <a:pPr eaLnBrk="1" hangingPunct="1">
              <a:defRPr/>
            </a:pPr>
            <a:endParaRPr lang="es-CL" sz="2400" dirty="0">
              <a:solidFill>
                <a:srgbClr val="37609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5" name="6 CuadroTexto"/>
          <p:cNvSpPr txBox="1"/>
          <p:nvPr/>
        </p:nvSpPr>
        <p:spPr>
          <a:xfrm>
            <a:off x="755575" y="6071194"/>
            <a:ext cx="71025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s-CL" sz="1200" dirty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*: </a:t>
            </a:r>
            <a:r>
              <a:rPr lang="es-CL" sz="12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2013</a:t>
            </a:r>
          </a:p>
          <a:p>
            <a:pPr eaLnBrk="1" hangingPunct="1">
              <a:defRPr/>
            </a:pPr>
            <a:r>
              <a:rPr lang="es-CL" sz="12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**: Incluye fiscalizadores tributarios, fiscalizadores tasadores, técnicos fiscalizadores y técnicos </a:t>
            </a:r>
            <a:r>
              <a:rPr lang="es-CL" sz="12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avaluadores</a:t>
            </a:r>
            <a:r>
              <a:rPr lang="es-CL" sz="12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.</a:t>
            </a:r>
          </a:p>
        </p:txBody>
      </p: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34306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Administración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2643188" y="3357563"/>
            <a:ext cx="650081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3556" name="5 CuadroTexto"/>
          <p:cNvSpPr txBox="1">
            <a:spLocks noChangeArrowheads="1"/>
          </p:cNvSpPr>
          <p:nvPr/>
        </p:nvSpPr>
        <p:spPr bwMode="auto">
          <a:xfrm>
            <a:off x="2652713" y="2636784"/>
            <a:ext cx="6167437" cy="733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5000"/>
              </a:lnSpc>
              <a:spcBef>
                <a:spcPct val="0"/>
              </a:spcBef>
              <a:buFontTx/>
              <a:buNone/>
            </a:pPr>
            <a:r>
              <a:rPr lang="es-CL" b="1" smtClean="0">
                <a:solidFill>
                  <a:srgbClr val="376092"/>
                </a:solidFill>
              </a:rPr>
              <a:t>2. </a:t>
            </a:r>
            <a:r>
              <a:rPr lang="es-CL" b="1" dirty="0" smtClean="0">
                <a:solidFill>
                  <a:srgbClr val="376092"/>
                </a:solidFill>
              </a:rPr>
              <a:t>Carga Tributaria</a:t>
            </a:r>
            <a:endParaRPr lang="es-CL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4579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sp>
        <p:nvSpPr>
          <p:cNvPr id="24580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212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Carga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2" name="2 CuadroTexto"/>
          <p:cNvSpPr txBox="1">
            <a:spLocks noChangeArrowheads="1"/>
          </p:cNvSpPr>
          <p:nvPr/>
        </p:nvSpPr>
        <p:spPr bwMode="auto">
          <a:xfrm>
            <a:off x="2421667" y="892111"/>
            <a:ext cx="45113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L" sz="2400" dirty="0" smtClean="0">
                <a:solidFill>
                  <a:srgbClr val="376092"/>
                </a:solidFill>
              </a:rPr>
              <a:t>Carga Tributaria Neta: </a:t>
            </a:r>
            <a:r>
              <a:rPr lang="es-CL" sz="2400" dirty="0">
                <a:solidFill>
                  <a:srgbClr val="376092"/>
                </a:solidFill>
              </a:rPr>
              <a:t>2002 – </a:t>
            </a:r>
            <a:r>
              <a:rPr lang="es-CL" sz="2400" dirty="0" smtClean="0">
                <a:solidFill>
                  <a:srgbClr val="376092"/>
                </a:solidFill>
              </a:rPr>
              <a:t>2013</a:t>
            </a:r>
            <a:endParaRPr lang="es-CL" sz="2400" dirty="0">
              <a:solidFill>
                <a:srgbClr val="37609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L" sz="2000" dirty="0">
                <a:solidFill>
                  <a:srgbClr val="376092"/>
                </a:solidFill>
              </a:rPr>
              <a:t>% GDP </a:t>
            </a:r>
            <a:endParaRPr lang="es-CL" sz="2000" dirty="0" smtClean="0">
              <a:solidFill>
                <a:srgbClr val="376092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L" sz="2000" dirty="0" smtClean="0">
                <a:solidFill>
                  <a:srgbClr val="376092"/>
                </a:solidFill>
              </a:rPr>
              <a:t>Gobierno Central Presupuestario</a:t>
            </a:r>
            <a:endParaRPr lang="es-CL" sz="2000" dirty="0">
              <a:solidFill>
                <a:srgbClr val="376092"/>
              </a:solidFill>
            </a:endParaRPr>
          </a:p>
        </p:txBody>
      </p:sp>
      <p:graphicFrame>
        <p:nvGraphicFramePr>
          <p:cNvPr id="2458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267190"/>
              </p:ext>
            </p:extLst>
          </p:nvPr>
        </p:nvGraphicFramePr>
        <p:xfrm>
          <a:off x="1463228" y="1349871"/>
          <a:ext cx="6543675" cy="459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4" name="Hoja de cálculo" r:id="rId6" imgW="5486284" imgH="3209861" progId="Excel.Sheet.8">
                  <p:embed/>
                </p:oleObj>
              </mc:Choice>
              <mc:Fallback>
                <p:oleObj name="Hoja de cálculo" r:id="rId6" imgW="5486284" imgH="3209861" progId="Excel.Sheet.8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228" y="1349871"/>
                        <a:ext cx="6543675" cy="459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TextBox 8"/>
          <p:cNvSpPr txBox="1">
            <a:spLocks noChangeArrowheads="1"/>
          </p:cNvSpPr>
          <p:nvPr/>
        </p:nvSpPr>
        <p:spPr bwMode="auto">
          <a:xfrm>
            <a:off x="1258486" y="6124515"/>
            <a:ext cx="5683305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000" dirty="0" smtClean="0">
                <a:solidFill>
                  <a:srgbClr val="376092"/>
                </a:solidFill>
              </a:rPr>
              <a:t>Fuente: “</a:t>
            </a:r>
            <a:r>
              <a:rPr lang="en-US" sz="1000" dirty="0" err="1" smtClean="0">
                <a:solidFill>
                  <a:srgbClr val="376092"/>
                </a:solidFill>
              </a:rPr>
              <a:t>Estadísticas</a:t>
            </a:r>
            <a:r>
              <a:rPr lang="en-US" sz="1000" dirty="0" smtClean="0">
                <a:solidFill>
                  <a:srgbClr val="376092"/>
                </a:solidFill>
              </a:rPr>
              <a:t> de las </a:t>
            </a:r>
            <a:r>
              <a:rPr lang="en-US" sz="1000" dirty="0" err="1" smtClean="0">
                <a:solidFill>
                  <a:srgbClr val="376092"/>
                </a:solidFill>
              </a:rPr>
              <a:t>Finanzas</a:t>
            </a:r>
            <a:r>
              <a:rPr lang="en-US" sz="1000" dirty="0" smtClean="0">
                <a:solidFill>
                  <a:srgbClr val="376092"/>
                </a:solidFill>
              </a:rPr>
              <a:t> </a:t>
            </a:r>
            <a:r>
              <a:rPr lang="en-US" sz="1000" dirty="0" err="1" smtClean="0">
                <a:solidFill>
                  <a:srgbClr val="376092"/>
                </a:solidFill>
              </a:rPr>
              <a:t>Públicas</a:t>
            </a:r>
            <a:r>
              <a:rPr lang="en-US" sz="1000" dirty="0" smtClean="0">
                <a:solidFill>
                  <a:srgbClr val="376092"/>
                </a:solidFill>
              </a:rPr>
              <a:t> 2004 – </a:t>
            </a:r>
            <a:r>
              <a:rPr lang="en-US" sz="1000" dirty="0">
                <a:solidFill>
                  <a:srgbClr val="376092"/>
                </a:solidFill>
              </a:rPr>
              <a:t>2013”, “</a:t>
            </a:r>
            <a:r>
              <a:rPr lang="en-US" sz="1000" dirty="0" err="1">
                <a:solidFill>
                  <a:srgbClr val="376092"/>
                </a:solidFill>
              </a:rPr>
              <a:t>Estadísticas</a:t>
            </a:r>
            <a:r>
              <a:rPr lang="en-US" sz="1000" dirty="0">
                <a:solidFill>
                  <a:srgbClr val="376092"/>
                </a:solidFill>
              </a:rPr>
              <a:t> de las </a:t>
            </a:r>
            <a:r>
              <a:rPr lang="en-US" sz="1000" dirty="0" err="1">
                <a:solidFill>
                  <a:srgbClr val="376092"/>
                </a:solidFill>
              </a:rPr>
              <a:t>Finanzas</a:t>
            </a:r>
            <a:r>
              <a:rPr lang="en-US" sz="1000" dirty="0">
                <a:solidFill>
                  <a:srgbClr val="376092"/>
                </a:solidFill>
              </a:rPr>
              <a:t> </a:t>
            </a:r>
            <a:r>
              <a:rPr lang="en-US" sz="1000" dirty="0" err="1">
                <a:solidFill>
                  <a:srgbClr val="376092"/>
                </a:solidFill>
              </a:rPr>
              <a:t>Públicas</a:t>
            </a:r>
            <a:r>
              <a:rPr lang="en-US" sz="1000" dirty="0">
                <a:solidFill>
                  <a:srgbClr val="376092"/>
                </a:solidFill>
              </a:rPr>
              <a:t> </a:t>
            </a:r>
            <a:r>
              <a:rPr lang="en-US" sz="1000" dirty="0" smtClean="0">
                <a:solidFill>
                  <a:srgbClr val="376092"/>
                </a:solidFill>
              </a:rPr>
              <a:t>2002 </a:t>
            </a:r>
            <a:r>
              <a:rPr lang="en-US" sz="1000" dirty="0">
                <a:solidFill>
                  <a:srgbClr val="376092"/>
                </a:solidFill>
              </a:rPr>
              <a:t>– </a:t>
            </a:r>
            <a:r>
              <a:rPr lang="en-US" sz="1000" dirty="0" smtClean="0">
                <a:solidFill>
                  <a:srgbClr val="376092"/>
                </a:solidFill>
              </a:rPr>
              <a:t>2011”, y </a:t>
            </a:r>
            <a:r>
              <a:rPr lang="en-US" sz="1000" dirty="0" err="1" smtClean="0">
                <a:solidFill>
                  <a:srgbClr val="376092"/>
                </a:solidFill>
              </a:rPr>
              <a:t>Dirección</a:t>
            </a:r>
            <a:r>
              <a:rPr lang="en-US" sz="1000" dirty="0" smtClean="0">
                <a:solidFill>
                  <a:srgbClr val="376092"/>
                </a:solidFill>
              </a:rPr>
              <a:t> de </a:t>
            </a:r>
            <a:r>
              <a:rPr lang="en-US" sz="1000" dirty="0" err="1" smtClean="0">
                <a:solidFill>
                  <a:srgbClr val="376092"/>
                </a:solidFill>
              </a:rPr>
              <a:t>Presupuestos</a:t>
            </a:r>
            <a:r>
              <a:rPr lang="en-US" sz="1000" dirty="0" smtClean="0">
                <a:solidFill>
                  <a:srgbClr val="376092"/>
                </a:solidFill>
              </a:rPr>
              <a:t>.</a:t>
            </a:r>
            <a:endParaRPr lang="en-US" sz="1000" dirty="0">
              <a:solidFill>
                <a:srgbClr val="37609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000" dirty="0" smtClean="0">
                <a:solidFill>
                  <a:srgbClr val="376092"/>
                </a:solidFill>
              </a:rPr>
              <a:t>Nota: </a:t>
            </a:r>
            <a:r>
              <a:rPr lang="en-US" sz="1000" dirty="0" err="1" smtClean="0">
                <a:solidFill>
                  <a:srgbClr val="376092"/>
                </a:solidFill>
              </a:rPr>
              <a:t>Excluye</a:t>
            </a:r>
            <a:r>
              <a:rPr lang="en-US" sz="1000" dirty="0" smtClean="0">
                <a:solidFill>
                  <a:srgbClr val="376092"/>
                </a:solidFill>
              </a:rPr>
              <a:t> </a:t>
            </a:r>
            <a:r>
              <a:rPr lang="en-US" sz="1000" dirty="0" err="1" smtClean="0">
                <a:solidFill>
                  <a:srgbClr val="376092"/>
                </a:solidFill>
              </a:rPr>
              <a:t>contribuciones</a:t>
            </a:r>
            <a:r>
              <a:rPr lang="en-US" sz="1000" dirty="0" smtClean="0">
                <a:solidFill>
                  <a:srgbClr val="376092"/>
                </a:solidFill>
              </a:rPr>
              <a:t> a la </a:t>
            </a:r>
            <a:r>
              <a:rPr lang="en-US" sz="1000" dirty="0" err="1" smtClean="0">
                <a:solidFill>
                  <a:srgbClr val="376092"/>
                </a:solidFill>
              </a:rPr>
              <a:t>seguridad</a:t>
            </a:r>
            <a:r>
              <a:rPr lang="en-US" sz="1000" dirty="0" smtClean="0">
                <a:solidFill>
                  <a:srgbClr val="376092"/>
                </a:solidFill>
              </a:rPr>
              <a:t> social, </a:t>
            </a:r>
            <a:r>
              <a:rPr lang="en-US" sz="1000" dirty="0" err="1" smtClean="0">
                <a:solidFill>
                  <a:srgbClr val="376092"/>
                </a:solidFill>
              </a:rPr>
              <a:t>impuestos</a:t>
            </a:r>
            <a:r>
              <a:rPr lang="en-US" sz="1000" dirty="0" smtClean="0">
                <a:solidFill>
                  <a:srgbClr val="376092"/>
                </a:solidFill>
              </a:rPr>
              <a:t> </a:t>
            </a:r>
            <a:r>
              <a:rPr lang="en-US" sz="1000" dirty="0" err="1" smtClean="0">
                <a:solidFill>
                  <a:srgbClr val="376092"/>
                </a:solidFill>
              </a:rPr>
              <a:t>municipales</a:t>
            </a:r>
            <a:r>
              <a:rPr lang="en-US" sz="1000" dirty="0" smtClean="0">
                <a:solidFill>
                  <a:srgbClr val="376092"/>
                </a:solidFill>
              </a:rPr>
              <a:t>, y CODELCO.</a:t>
            </a:r>
            <a:endParaRPr lang="en-US" sz="1000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662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0" name="2 CuadroTexto"/>
          <p:cNvSpPr txBox="1">
            <a:spLocks noChangeArrowheads="1"/>
          </p:cNvSpPr>
          <p:nvPr/>
        </p:nvSpPr>
        <p:spPr bwMode="auto">
          <a:xfrm>
            <a:off x="539750" y="1416705"/>
            <a:ext cx="79255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800" dirty="0" smtClean="0">
                <a:solidFill>
                  <a:srgbClr val="376092"/>
                </a:solidFill>
              </a:rPr>
              <a:t>Factores determinantes de la carga tributaria chilena </a:t>
            </a:r>
            <a:endParaRPr lang="es-CL" sz="2800" dirty="0">
              <a:solidFill>
                <a:srgbClr val="376092"/>
              </a:solidFill>
            </a:endParaRPr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539750" y="2420938"/>
            <a:ext cx="8458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Clr>
                <a:srgbClr val="FA8F64"/>
              </a:buClr>
              <a:buSzPct val="55000"/>
              <a:buFont typeface="Monotype Sorts" pitchFamily="2" charset="2"/>
              <a:buNone/>
            </a:pPr>
            <a:r>
              <a:rPr lang="es-ES_tradnl" sz="2400" dirty="0">
                <a:latin typeface="Arial" panose="020B0604020202020204" pitchFamily="34" charset="0"/>
              </a:rPr>
              <a:t>	</a:t>
            </a:r>
            <a:r>
              <a:rPr lang="es-ES_tradnl" sz="2400" i="1" dirty="0">
                <a:latin typeface="Arial" panose="020B0604020202020204" pitchFamily="34" charset="0"/>
              </a:rPr>
              <a:t>	</a:t>
            </a:r>
            <a:r>
              <a:rPr lang="es-ES_tradnl" sz="2400" dirty="0">
                <a:solidFill>
                  <a:srgbClr val="376092"/>
                </a:solidFill>
              </a:rPr>
              <a:t>- </a:t>
            </a:r>
            <a:r>
              <a:rPr lang="es-ES_tradnl" sz="2400" dirty="0" smtClean="0">
                <a:solidFill>
                  <a:srgbClr val="376092"/>
                </a:solidFill>
              </a:rPr>
              <a:t>Amplitud de la base imponible </a:t>
            </a:r>
            <a:endParaRPr lang="es-ES_tradnl" sz="2400" dirty="0">
              <a:solidFill>
                <a:srgbClr val="376092"/>
              </a:solidFill>
            </a:endParaRPr>
          </a:p>
          <a:p>
            <a:pPr>
              <a:spcBef>
                <a:spcPct val="50000"/>
              </a:spcBef>
              <a:buClr>
                <a:srgbClr val="FA8F64"/>
              </a:buClr>
              <a:buSzPct val="55000"/>
              <a:buFont typeface="Monotype Sorts" pitchFamily="2" charset="2"/>
              <a:buNone/>
            </a:pPr>
            <a:r>
              <a:rPr lang="es-ES_tradnl" sz="2400" dirty="0">
                <a:solidFill>
                  <a:srgbClr val="376092"/>
                </a:solidFill>
              </a:rPr>
              <a:t>		- </a:t>
            </a:r>
            <a:r>
              <a:rPr lang="es-ES_tradnl" sz="2400" dirty="0" smtClean="0">
                <a:solidFill>
                  <a:srgbClr val="376092"/>
                </a:solidFill>
              </a:rPr>
              <a:t>Estructura de las tasa impositivas</a:t>
            </a:r>
          </a:p>
          <a:p>
            <a:pPr>
              <a:spcBef>
                <a:spcPct val="50000"/>
              </a:spcBef>
              <a:buClr>
                <a:srgbClr val="FA8F64"/>
              </a:buClr>
              <a:buSzPct val="55000"/>
              <a:buFont typeface="Monotype Sorts" pitchFamily="2" charset="2"/>
              <a:buNone/>
            </a:pPr>
            <a:r>
              <a:rPr lang="es-ES_tradnl" sz="2400" dirty="0">
                <a:solidFill>
                  <a:srgbClr val="376092"/>
                </a:solidFill>
              </a:rPr>
              <a:t>		- </a:t>
            </a:r>
            <a:r>
              <a:rPr lang="es-ES_tradnl" sz="2400" dirty="0" smtClean="0">
                <a:solidFill>
                  <a:srgbClr val="376092"/>
                </a:solidFill>
              </a:rPr>
              <a:t>Nivel de evasión</a:t>
            </a:r>
            <a:endParaRPr lang="es-ES_tradnl" sz="2400" dirty="0">
              <a:solidFill>
                <a:srgbClr val="376092"/>
              </a:solidFill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212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Carga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8675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95288" y="4762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CL" dirty="0" smtClean="0">
                <a:solidFill>
                  <a:srgbClr val="376092"/>
                </a:solidFill>
                <a:latin typeface="+mn-lt"/>
              </a:rPr>
              <a:t>Amplitud de la base imponible</a:t>
            </a:r>
            <a:endParaRPr lang="es-ES" dirty="0" smtClean="0">
              <a:solidFill>
                <a:srgbClr val="376092"/>
              </a:solidFill>
              <a:latin typeface="+mn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684213" y="1700213"/>
            <a:ext cx="8153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Char char="•"/>
              <a:defRPr/>
            </a:pPr>
            <a:r>
              <a:rPr lang="es-CL" sz="2800" dirty="0" smtClean="0">
                <a:solidFill>
                  <a:srgbClr val="376092"/>
                </a:solidFill>
                <a:latin typeface="+mn-lt"/>
              </a:rPr>
              <a:t>IVA: Base amplia, pocas exenciones</a:t>
            </a:r>
          </a:p>
          <a:p>
            <a:pPr lvl="1" eaLnBrk="1" hangingPunct="1">
              <a:buFontTx/>
              <a:buChar char="–"/>
              <a:defRPr/>
            </a:pPr>
            <a:r>
              <a:rPr lang="es-CL" sz="2400" dirty="0" smtClean="0">
                <a:solidFill>
                  <a:srgbClr val="376092"/>
                </a:solidFill>
                <a:latin typeface="+mn-lt"/>
              </a:rPr>
              <a:t>Gasto Tributario estimado</a:t>
            </a:r>
            <a:r>
              <a:rPr lang="es-CL" sz="2400" baseline="30000" dirty="0" smtClean="0">
                <a:solidFill>
                  <a:srgbClr val="376092"/>
                </a:solidFill>
                <a:latin typeface="+mn-lt"/>
              </a:rPr>
              <a:t>1)</a:t>
            </a:r>
            <a:r>
              <a:rPr lang="es-CL" sz="2400" dirty="0" smtClean="0">
                <a:solidFill>
                  <a:srgbClr val="376092"/>
                </a:solidFill>
                <a:latin typeface="+mn-lt"/>
              </a:rPr>
              <a:t>: 0,81% del PIB (2013)</a:t>
            </a:r>
          </a:p>
          <a:p>
            <a:pPr lvl="1" eaLnBrk="1" hangingPunct="1">
              <a:buFontTx/>
              <a:buChar char="–"/>
              <a:defRPr/>
            </a:pPr>
            <a:r>
              <a:rPr lang="es-CL" sz="2400" dirty="0" smtClean="0">
                <a:solidFill>
                  <a:srgbClr val="376092"/>
                </a:solidFill>
                <a:latin typeface="+mn-lt"/>
              </a:rPr>
              <a:t>Principales exenciones: transporte de pasajeros, intereses financieros, educación, servicios de salud.</a:t>
            </a:r>
          </a:p>
          <a:p>
            <a:pPr eaLnBrk="1" hangingPunct="1">
              <a:buFontTx/>
              <a:buChar char="•"/>
              <a:defRPr/>
            </a:pPr>
            <a:endParaRPr lang="es-CL" sz="2800" dirty="0" smtClean="0">
              <a:solidFill>
                <a:srgbClr val="376092"/>
              </a:solidFill>
              <a:latin typeface="+mn-lt"/>
            </a:endParaRPr>
          </a:p>
          <a:p>
            <a:pPr eaLnBrk="1" hangingPunct="1">
              <a:buFontTx/>
              <a:buChar char="•"/>
              <a:defRPr/>
            </a:pPr>
            <a:r>
              <a:rPr lang="es-CL" sz="2800" dirty="0" smtClean="0">
                <a:solidFill>
                  <a:srgbClr val="376092"/>
                </a:solidFill>
                <a:latin typeface="+mn-lt"/>
              </a:rPr>
              <a:t>Impto. a la Renta: Mayor cantidad de franquicias</a:t>
            </a:r>
          </a:p>
          <a:p>
            <a:pPr lvl="1" eaLnBrk="1" hangingPunct="1">
              <a:buFontTx/>
              <a:buChar char="–"/>
              <a:defRPr/>
            </a:pPr>
            <a:r>
              <a:rPr lang="es-CL" sz="2400" dirty="0">
                <a:solidFill>
                  <a:srgbClr val="376092"/>
                </a:solidFill>
              </a:rPr>
              <a:t>Gasto Tributario estimado</a:t>
            </a:r>
            <a:r>
              <a:rPr lang="es-CL" sz="2400" baseline="30000" dirty="0" smtClean="0">
                <a:solidFill>
                  <a:srgbClr val="376092"/>
                </a:solidFill>
              </a:rPr>
              <a:t>2)</a:t>
            </a:r>
            <a:r>
              <a:rPr lang="es-CL" sz="2400" dirty="0" smtClean="0">
                <a:solidFill>
                  <a:srgbClr val="376092"/>
                </a:solidFill>
              </a:rPr>
              <a:t>: 3</a:t>
            </a:r>
            <a:r>
              <a:rPr lang="es-CL" sz="2400" dirty="0" smtClean="0">
                <a:solidFill>
                  <a:srgbClr val="376092"/>
                </a:solidFill>
                <a:latin typeface="+mn-lt"/>
              </a:rPr>
              <a:t>,62% del PIB (2013)</a:t>
            </a:r>
          </a:p>
          <a:p>
            <a:pPr marL="57150" indent="0" eaLnBrk="1" hangingPunct="1">
              <a:buNone/>
              <a:defRPr/>
            </a:pPr>
            <a:endParaRPr lang="es-CL" sz="1600" dirty="0">
              <a:solidFill>
                <a:srgbClr val="376092"/>
              </a:solidFill>
              <a:latin typeface="+mn-lt"/>
            </a:endParaRPr>
          </a:p>
          <a:p>
            <a:pPr marL="57150" indent="0" eaLnBrk="1" hangingPunct="1">
              <a:buNone/>
              <a:defRPr/>
            </a:pPr>
            <a:endParaRPr lang="es-CL" sz="1600" dirty="0" smtClean="0">
              <a:solidFill>
                <a:srgbClr val="376092"/>
              </a:solidFill>
              <a:latin typeface="+mn-lt"/>
            </a:endParaRPr>
          </a:p>
          <a:p>
            <a:pPr marL="57150" indent="0" eaLnBrk="1" hangingPunct="1">
              <a:buNone/>
              <a:defRPr/>
            </a:pPr>
            <a:r>
              <a:rPr lang="es-CL" sz="1200" dirty="0" smtClean="0">
                <a:solidFill>
                  <a:srgbClr val="376092"/>
                </a:solidFill>
                <a:latin typeface="+mn-lt"/>
              </a:rPr>
              <a:t>1) y 2): Metodología tradicional</a:t>
            </a:r>
          </a:p>
          <a:p>
            <a:pPr lvl="1" eaLnBrk="1" hangingPunct="1">
              <a:buFontTx/>
              <a:buChar char="–"/>
              <a:defRPr/>
            </a:pPr>
            <a:endParaRPr lang="es-CL" sz="2400" dirty="0" smtClean="0">
              <a:solidFill>
                <a:srgbClr val="376092"/>
              </a:solidFill>
              <a:latin typeface="+mn-lt"/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212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Carga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30723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6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29152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Tasas impositivas: IVA</a:t>
            </a:r>
            <a:endParaRPr lang="es-CL" sz="2400" i="1" dirty="0">
              <a:solidFill>
                <a:srgbClr val="7F7F7F"/>
              </a:solidFill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90679" y="37456"/>
            <a:ext cx="2212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Carga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8906" y="1048220"/>
            <a:ext cx="7569443" cy="5500817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32771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4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47477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i="1" dirty="0">
                <a:solidFill>
                  <a:srgbClr val="7F7F7F"/>
                </a:solidFill>
              </a:rPr>
              <a:t>Tasas impositivas: </a:t>
            </a:r>
            <a:r>
              <a:rPr lang="es-CL" sz="2400" i="1" dirty="0" smtClean="0">
                <a:solidFill>
                  <a:srgbClr val="7F7F7F"/>
                </a:solidFill>
              </a:rPr>
              <a:t>Impto. a la Renta</a:t>
            </a:r>
            <a:endParaRPr lang="es-CL" sz="2400" i="1" dirty="0">
              <a:solidFill>
                <a:srgbClr val="7F7F7F"/>
              </a:solidFill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90679" y="37456"/>
            <a:ext cx="2212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Carga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5743" y="1018878"/>
            <a:ext cx="7441138" cy="5407576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32771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4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35132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i="1" dirty="0">
                <a:solidFill>
                  <a:srgbClr val="7F7F7F"/>
                </a:solidFill>
              </a:rPr>
              <a:t>Tasas impositivas: </a:t>
            </a:r>
            <a:r>
              <a:rPr lang="es-CL" sz="2400" i="1" dirty="0" smtClean="0">
                <a:solidFill>
                  <a:srgbClr val="7F7F7F"/>
                </a:solidFill>
              </a:rPr>
              <a:t>Arancel</a:t>
            </a:r>
            <a:endParaRPr lang="es-CL" sz="2400" i="1" dirty="0">
              <a:solidFill>
                <a:srgbClr val="7F7F7F"/>
              </a:solidFill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90679" y="37456"/>
            <a:ext cx="2212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Carga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4833" y="993438"/>
            <a:ext cx="7864172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336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34819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2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70301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Tasas impositivas 2014: </a:t>
            </a:r>
            <a:r>
              <a:rPr lang="es-CL" sz="2400" i="1" dirty="0">
                <a:solidFill>
                  <a:srgbClr val="7F7F7F"/>
                </a:solidFill>
              </a:rPr>
              <a:t>Chile </a:t>
            </a:r>
            <a:r>
              <a:rPr lang="es-CL" sz="2400" i="1" dirty="0" smtClean="0">
                <a:solidFill>
                  <a:srgbClr val="7F7F7F"/>
                </a:solidFill>
              </a:rPr>
              <a:t>en un contexto regional</a:t>
            </a:r>
            <a:endParaRPr lang="es-CL" sz="2400" i="1" dirty="0">
              <a:solidFill>
                <a:srgbClr val="7F7F7F"/>
              </a:solidFill>
            </a:endParaRPr>
          </a:p>
        </p:txBody>
      </p:sp>
      <p:graphicFrame>
        <p:nvGraphicFramePr>
          <p:cNvPr id="12" name="Group 1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188117"/>
              </p:ext>
            </p:extLst>
          </p:nvPr>
        </p:nvGraphicFramePr>
        <p:xfrm>
          <a:off x="539750" y="1916113"/>
          <a:ext cx="8280400" cy="2956785"/>
        </p:xfrm>
        <a:graphic>
          <a:graphicData uri="http://schemas.openxmlformats.org/drawingml/2006/table">
            <a:tbl>
              <a:tblPr/>
              <a:tblGrid>
                <a:gridCol w="2447925"/>
                <a:gridCol w="1338263"/>
                <a:gridCol w="2262187"/>
                <a:gridCol w="2232025"/>
              </a:tblGrid>
              <a:tr h="88402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IVA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tasa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estándar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(%)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Impto. </a:t>
                      </a: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la Renta Personal</a:t>
                      </a:r>
                      <a:b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tasa marginal máxima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(%)</a:t>
                      </a:r>
                      <a:endParaRPr kumimoji="0" lang="es-ES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Impto. a las Empresas*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(%)</a:t>
                      </a: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Chile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21**</a:t>
                      </a: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Latinoamérica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14,8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25,6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27,6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G-7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15,7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42,5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33,5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Otros OECD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20,1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42,0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23,8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0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Asia-Pacífico (otros APEC)</a:t>
                      </a: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10,6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27,8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22,3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1 CuadroTexto"/>
          <p:cNvSpPr txBox="1">
            <a:spLocks noChangeArrowheads="1"/>
          </p:cNvSpPr>
          <p:nvPr/>
        </p:nvSpPr>
        <p:spPr bwMode="auto">
          <a:xfrm>
            <a:off x="539552" y="4941168"/>
            <a:ext cx="828092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Fuente: Elaborado por el  SII, a partir de: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  IVA: </a:t>
            </a:r>
            <a:r>
              <a:rPr lang="es-CL" sz="1000" dirty="0" err="1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Deloitte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“</a:t>
            </a:r>
            <a:r>
              <a:rPr lang="es-CL" sz="1000" dirty="0" smtClean="0">
                <a:solidFill>
                  <a:srgbClr val="17375E"/>
                </a:solidFill>
                <a:cs typeface="Lucida Sans Unicode" panose="020B0602030504020204" pitchFamily="34" charset="0"/>
              </a:rPr>
              <a:t>Global </a:t>
            </a:r>
            <a:r>
              <a:rPr lang="es-CL" sz="1000" dirty="0" err="1" smtClean="0">
                <a:solidFill>
                  <a:srgbClr val="17375E"/>
                </a:solidFill>
                <a:cs typeface="Lucida Sans Unicode" panose="020B0602030504020204" pitchFamily="34" charset="0"/>
              </a:rPr>
              <a:t>indirect</a:t>
            </a:r>
            <a:r>
              <a:rPr lang="es-CL" sz="1000" dirty="0" smtClean="0">
                <a:solidFill>
                  <a:srgbClr val="17375E"/>
                </a:solidFill>
                <a:cs typeface="Lucida Sans Unicode" panose="020B0602030504020204" pitchFamily="34" charset="0"/>
              </a:rPr>
              <a:t> </a:t>
            </a:r>
            <a:r>
              <a:rPr lang="es-CL" sz="1000" dirty="0" err="1" smtClean="0">
                <a:solidFill>
                  <a:srgbClr val="17375E"/>
                </a:solidFill>
                <a:cs typeface="Lucida Sans Unicode" panose="020B0602030504020204" pitchFamily="34" charset="0"/>
              </a:rPr>
              <a:t>tax</a:t>
            </a:r>
            <a:r>
              <a:rPr lang="es-CL" sz="1000" dirty="0" smtClean="0">
                <a:solidFill>
                  <a:srgbClr val="17375E"/>
                </a:solidFill>
                <a:cs typeface="Lucida Sans Unicode" panose="020B0602030504020204" pitchFamily="34" charset="0"/>
              </a:rPr>
              <a:t> </a:t>
            </a:r>
            <a:r>
              <a:rPr lang="es-CL" sz="1000" dirty="0" err="1" smtClean="0">
                <a:solidFill>
                  <a:srgbClr val="17375E"/>
                </a:solidFill>
                <a:cs typeface="Lucida Sans Unicode" panose="020B0602030504020204" pitchFamily="34" charset="0"/>
              </a:rPr>
              <a:t>rates</a:t>
            </a:r>
            <a:r>
              <a:rPr lang="es-CL" sz="1000" dirty="0" smtClean="0">
                <a:solidFill>
                  <a:srgbClr val="17375E"/>
                </a:solidFill>
                <a:cs typeface="Lucida Sans Unicode" panose="020B0602030504020204" pitchFamily="34" charset="0"/>
              </a:rPr>
              <a:t> </a:t>
            </a:r>
            <a:r>
              <a:rPr lang="es-CL" sz="1000" dirty="0" err="1" smtClean="0">
                <a:solidFill>
                  <a:srgbClr val="17375E"/>
                </a:solidFill>
                <a:cs typeface="Lucida Sans Unicode" panose="020B0602030504020204" pitchFamily="34" charset="0"/>
              </a:rPr>
              <a:t>site</a:t>
            </a:r>
            <a:r>
              <a:rPr lang="es-CL" sz="1000" dirty="0" smtClean="0">
                <a:solidFill>
                  <a:srgbClr val="17375E"/>
                </a:solidFill>
                <a:cs typeface="Lucida Sans Unicode" panose="020B0602030504020204" pitchFamily="34" charset="0"/>
              </a:rPr>
              <a:t>” 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(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  <a:hlinkClick r:id="rId4"/>
              </a:rPr>
              <a:t>http://www2.deloitte.com/global/en/pages/tax/solutions/global-indirect-tax-rates.html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). En algunos casos corresponde a la tasa de impuesto a las ventas o impuesto a los bienes y ventas. Se considera la tasa máxima en caso de existir más de una.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  IRP: KPMG “Individual </a:t>
            </a:r>
            <a:r>
              <a:rPr lang="es-CL" sz="1000" dirty="0" err="1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Income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</a:t>
            </a:r>
            <a:r>
              <a:rPr lang="es-CL" sz="1000" dirty="0" err="1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Tax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</a:t>
            </a:r>
            <a:r>
              <a:rPr lang="es-CL" sz="1000" dirty="0" err="1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rates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</a:t>
            </a:r>
            <a:r>
              <a:rPr lang="es-CL" sz="1000" dirty="0" err="1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tables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” </a:t>
            </a:r>
            <a:r>
              <a:rPr lang="es-CL" sz="1000" dirty="0" smtClean="0">
                <a:solidFill>
                  <a:srgbClr val="17375E"/>
                </a:solidFill>
                <a:cs typeface="Lucida Sans Unicode" panose="020B0602030504020204" pitchFamily="34" charset="0"/>
              </a:rPr>
              <a:t>(</a:t>
            </a:r>
            <a:r>
              <a:rPr lang="es-CL" sz="1000" dirty="0" smtClean="0">
                <a:solidFill>
                  <a:srgbClr val="17375E"/>
                </a:solidFill>
                <a:cs typeface="Lucida Sans Unicode" panose="020B0602030504020204" pitchFamily="34" charset="0"/>
                <a:hlinkClick r:id="rId5"/>
              </a:rPr>
              <a:t>http://www.kpmg.com/global/en/services/tax/tax-tools-and-resources/pages/individual-income-tax-rates-table.aspx</a:t>
            </a:r>
            <a:r>
              <a:rPr lang="es-CL" sz="1000" dirty="0" smtClean="0">
                <a:solidFill>
                  <a:srgbClr val="17375E"/>
                </a:solidFill>
                <a:cs typeface="Lucida Sans Unicode" panose="020B0602030504020204" pitchFamily="34" charset="0"/>
              </a:rPr>
              <a:t>)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  IE: </a:t>
            </a:r>
            <a:r>
              <a:rPr lang="es-CL" sz="1000" dirty="0" err="1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Deloitte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 </a:t>
            </a:r>
            <a:r>
              <a:rPr lang="es-CL" sz="1000" dirty="0" err="1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Corporate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</a:t>
            </a:r>
            <a:r>
              <a:rPr lang="es-CL" sz="1000" dirty="0" err="1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Tax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</a:t>
            </a:r>
            <a:r>
              <a:rPr lang="es-CL" sz="1000" dirty="0" err="1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Rates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</a:t>
            </a:r>
            <a:r>
              <a:rPr lang="es-CL" sz="1000" dirty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2014 (</a:t>
            </a:r>
            <a:r>
              <a:rPr lang="es-CL" sz="1000" dirty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  <a:hlinkClick r:id="rId6"/>
              </a:rPr>
              <a:t>https://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  <a:hlinkClick r:id="rId6"/>
              </a:rPr>
              <a:t>www2.deloitte.com/content/dam/Deloitte/global/Documents/Tax/dttl-tax-corporate-tax-rates-2014.pdf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)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  (*):   </a:t>
            </a:r>
            <a:r>
              <a:rPr lang="es-CL" sz="1000" dirty="0" smtClean="0">
                <a:solidFill>
                  <a:srgbClr val="17375E"/>
                </a:solidFill>
                <a:cs typeface="Lucida Sans Unicode" panose="020B0602030504020204" pitchFamily="34" charset="0"/>
              </a:rPr>
              <a:t>Gobiernos Centrales + Locales (cuando esté disponible)</a:t>
            </a: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s-CL" sz="1000" dirty="0" smtClean="0">
                <a:solidFill>
                  <a:srgbClr val="17375E"/>
                </a:solidFill>
                <a:latin typeface="+mn-lt"/>
                <a:ea typeface="+mj-ea"/>
                <a:cs typeface="Lucida Sans Unicode" panose="020B0602030504020204" pitchFamily="34" charset="0"/>
              </a:rPr>
              <a:t>   (**): Impuesto a las Utilidades Empresariales. </a:t>
            </a:r>
          </a:p>
        </p:txBody>
      </p: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390679" y="37456"/>
            <a:ext cx="22120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Carga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2643188" y="3357563"/>
            <a:ext cx="650081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40964" name="5 CuadroTexto"/>
          <p:cNvSpPr txBox="1">
            <a:spLocks noChangeArrowheads="1"/>
          </p:cNvSpPr>
          <p:nvPr/>
        </p:nvSpPr>
        <p:spPr bwMode="auto">
          <a:xfrm>
            <a:off x="2652713" y="2636784"/>
            <a:ext cx="6167437" cy="733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5000"/>
              </a:lnSpc>
              <a:spcBef>
                <a:spcPct val="0"/>
              </a:spcBef>
              <a:buFontTx/>
              <a:buNone/>
            </a:pPr>
            <a:r>
              <a:rPr lang="es-CL" b="1" smtClean="0">
                <a:solidFill>
                  <a:srgbClr val="376092"/>
                </a:solidFill>
              </a:rPr>
              <a:t>3. </a:t>
            </a:r>
            <a:r>
              <a:rPr lang="es-CL" b="1" dirty="0" smtClean="0">
                <a:solidFill>
                  <a:srgbClr val="376092"/>
                </a:solidFill>
              </a:rPr>
              <a:t>Estructura Tributaria</a:t>
            </a:r>
            <a:endParaRPr lang="es-CL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CuadroTexto"/>
          <p:cNvSpPr txBox="1">
            <a:spLocks noChangeArrowheads="1"/>
          </p:cNvSpPr>
          <p:nvPr/>
        </p:nvSpPr>
        <p:spPr bwMode="auto">
          <a:xfrm>
            <a:off x="323850" y="0"/>
            <a:ext cx="9044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CHILE</a:t>
            </a:r>
            <a:endParaRPr lang="es-CL" sz="2400" b="1" dirty="0">
              <a:solidFill>
                <a:srgbClr val="376092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428625" y="428625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149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285551"/>
              </p:ext>
            </p:extLst>
          </p:nvPr>
        </p:nvGraphicFramePr>
        <p:xfrm>
          <a:off x="4786313" y="1916113"/>
          <a:ext cx="3890962" cy="3168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8845"/>
                <a:gridCol w="1302117"/>
              </a:tblGrid>
              <a:tr h="528108">
                <a:tc gridSpan="2">
                  <a:txBody>
                    <a:bodyPr/>
                    <a:lstStyle/>
                    <a:p>
                      <a:pPr algn="ctr"/>
                      <a:r>
                        <a:rPr lang="es-CL" sz="1800" dirty="0" smtClean="0"/>
                        <a:t>DATOS 2013</a:t>
                      </a:r>
                      <a:endParaRPr lang="es-CL" sz="1800" dirty="0"/>
                    </a:p>
                  </a:txBody>
                  <a:tcPr marL="91459" marR="91459" marT="45724" marB="45724"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  <a:tr h="528108">
                <a:tc>
                  <a:txBody>
                    <a:bodyPr/>
                    <a:lstStyle/>
                    <a:p>
                      <a:r>
                        <a:rPr lang="es-CL" sz="1800" dirty="0" smtClean="0">
                          <a:solidFill>
                            <a:srgbClr val="376092"/>
                          </a:solidFill>
                        </a:rPr>
                        <a:t>Población*</a:t>
                      </a:r>
                      <a:endParaRPr lang="es-CL" sz="1800" dirty="0">
                        <a:solidFill>
                          <a:srgbClr val="376092"/>
                        </a:solidFill>
                      </a:endParaRPr>
                    </a:p>
                  </a:txBody>
                  <a:tcPr marL="91459" marR="91459" marT="45724" marB="45724"/>
                </a:tc>
                <a:tc>
                  <a:txBody>
                    <a:bodyPr/>
                    <a:lstStyle/>
                    <a:p>
                      <a:r>
                        <a:rPr lang="es-CL" sz="1600" dirty="0" smtClean="0">
                          <a:solidFill>
                            <a:srgbClr val="376092"/>
                          </a:solidFill>
                        </a:rPr>
                        <a:t>17,8 millones</a:t>
                      </a:r>
                      <a:endParaRPr lang="es-CL" sz="1600" dirty="0">
                        <a:solidFill>
                          <a:srgbClr val="376092"/>
                        </a:solidFill>
                      </a:endParaRPr>
                    </a:p>
                  </a:txBody>
                  <a:tcPr marL="91459" marR="91459" marT="45724" marB="45724"/>
                </a:tc>
              </a:tr>
              <a:tr h="528108">
                <a:tc>
                  <a:txBody>
                    <a:bodyPr/>
                    <a:lstStyle/>
                    <a:p>
                      <a:r>
                        <a:rPr lang="es-CL" sz="1800" dirty="0" smtClean="0">
                          <a:solidFill>
                            <a:srgbClr val="376092"/>
                          </a:solidFill>
                        </a:rPr>
                        <a:t>Crecimiento del PIB</a:t>
                      </a:r>
                      <a:endParaRPr lang="es-CL" sz="1800" dirty="0">
                        <a:solidFill>
                          <a:srgbClr val="376092"/>
                        </a:solidFill>
                      </a:endParaRPr>
                    </a:p>
                  </a:txBody>
                  <a:tcPr marL="91459" marR="91459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 dirty="0" smtClean="0">
                          <a:solidFill>
                            <a:srgbClr val="376092"/>
                          </a:solidFill>
                        </a:rPr>
                        <a:t>4,1%</a:t>
                      </a:r>
                      <a:endParaRPr lang="es-CL" sz="1800" dirty="0">
                        <a:solidFill>
                          <a:srgbClr val="376092"/>
                        </a:solidFill>
                      </a:endParaRPr>
                    </a:p>
                  </a:txBody>
                  <a:tcPr marL="91459" marR="91459" marT="45724" marB="45724"/>
                </a:tc>
              </a:tr>
              <a:tr h="528108">
                <a:tc>
                  <a:txBody>
                    <a:bodyPr/>
                    <a:lstStyle/>
                    <a:p>
                      <a:r>
                        <a:rPr lang="es-CL" sz="1800" dirty="0" smtClean="0">
                          <a:solidFill>
                            <a:srgbClr val="376092"/>
                          </a:solidFill>
                        </a:rPr>
                        <a:t>PIB per cápita PPA</a:t>
                      </a:r>
                      <a:endParaRPr lang="es-CL" sz="1800" dirty="0">
                        <a:solidFill>
                          <a:srgbClr val="376092"/>
                        </a:solidFill>
                      </a:endParaRPr>
                    </a:p>
                  </a:txBody>
                  <a:tcPr marL="91459" marR="91459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 dirty="0" smtClean="0">
                          <a:solidFill>
                            <a:srgbClr val="376092"/>
                          </a:solidFill>
                        </a:rPr>
                        <a:t>US$21.911</a:t>
                      </a:r>
                      <a:endParaRPr lang="es-CL" sz="1800" dirty="0">
                        <a:solidFill>
                          <a:srgbClr val="376092"/>
                        </a:solidFill>
                      </a:endParaRPr>
                    </a:p>
                  </a:txBody>
                  <a:tcPr marL="91459" marR="91459" marT="45724" marB="45724"/>
                </a:tc>
              </a:tr>
              <a:tr h="528108">
                <a:tc>
                  <a:txBody>
                    <a:bodyPr/>
                    <a:lstStyle/>
                    <a:p>
                      <a:r>
                        <a:rPr lang="es-CL" sz="1800" dirty="0" smtClean="0">
                          <a:solidFill>
                            <a:srgbClr val="376092"/>
                          </a:solidFill>
                        </a:rPr>
                        <a:t>Inflación</a:t>
                      </a:r>
                      <a:endParaRPr lang="es-CL" sz="1800" dirty="0">
                        <a:solidFill>
                          <a:srgbClr val="376092"/>
                        </a:solidFill>
                      </a:endParaRPr>
                    </a:p>
                  </a:txBody>
                  <a:tcPr marL="91459" marR="91459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 dirty="0" smtClean="0">
                          <a:solidFill>
                            <a:srgbClr val="376092"/>
                          </a:solidFill>
                        </a:rPr>
                        <a:t>3,0%</a:t>
                      </a:r>
                      <a:endParaRPr lang="es-CL" sz="1800" dirty="0">
                        <a:solidFill>
                          <a:srgbClr val="376092"/>
                        </a:solidFill>
                      </a:endParaRPr>
                    </a:p>
                  </a:txBody>
                  <a:tcPr marL="91459" marR="91459" marT="45724" marB="45724"/>
                </a:tc>
              </a:tr>
              <a:tr h="528108">
                <a:tc>
                  <a:txBody>
                    <a:bodyPr/>
                    <a:lstStyle/>
                    <a:p>
                      <a:r>
                        <a:rPr lang="es-CL" sz="1800" dirty="0" smtClean="0">
                          <a:solidFill>
                            <a:srgbClr val="376092"/>
                          </a:solidFill>
                        </a:rPr>
                        <a:t>Desempleo**</a:t>
                      </a:r>
                      <a:endParaRPr lang="es-CL" sz="1800" dirty="0">
                        <a:solidFill>
                          <a:srgbClr val="376092"/>
                        </a:solidFill>
                      </a:endParaRPr>
                    </a:p>
                  </a:txBody>
                  <a:tcPr marL="91459" marR="91459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 dirty="0" smtClean="0">
                          <a:solidFill>
                            <a:srgbClr val="376092"/>
                          </a:solidFill>
                        </a:rPr>
                        <a:t>6,4%</a:t>
                      </a:r>
                      <a:endParaRPr lang="es-CL" sz="1800" dirty="0">
                        <a:solidFill>
                          <a:srgbClr val="376092"/>
                        </a:solidFill>
                      </a:endParaRPr>
                    </a:p>
                  </a:txBody>
                  <a:tcPr marL="91459" marR="91459" marT="45724" marB="45724"/>
                </a:tc>
              </a:tr>
            </a:tbl>
          </a:graphicData>
        </a:graphic>
      </p:graphicFrame>
      <p:pic>
        <p:nvPicPr>
          <p:cNvPr id="6172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1700213"/>
            <a:ext cx="403225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3" name="1 CuadroTexto"/>
          <p:cNvSpPr txBox="1">
            <a:spLocks noChangeArrowheads="1"/>
          </p:cNvSpPr>
          <p:nvPr/>
        </p:nvSpPr>
        <p:spPr bwMode="auto">
          <a:xfrm>
            <a:off x="4786313" y="5208588"/>
            <a:ext cx="23066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1200" dirty="0">
                <a:solidFill>
                  <a:srgbClr val="376092"/>
                </a:solidFill>
                <a:latin typeface="Arial" panose="020B0604020202020204" pitchFamily="34" charset="0"/>
              </a:rPr>
              <a:t>*: </a:t>
            </a:r>
            <a:r>
              <a:rPr lang="es-CL" sz="1200" dirty="0" smtClean="0">
                <a:solidFill>
                  <a:srgbClr val="376092"/>
                </a:solidFill>
                <a:latin typeface="Arial" panose="020B0604020202020204" pitchFamily="34" charset="0"/>
              </a:rPr>
              <a:t>proyección 2014</a:t>
            </a:r>
            <a:endParaRPr lang="es-CL" sz="1200" dirty="0">
              <a:solidFill>
                <a:srgbClr val="376092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1200" dirty="0">
                <a:solidFill>
                  <a:srgbClr val="376092"/>
                </a:solidFill>
                <a:latin typeface="Arial" panose="020B0604020202020204" pitchFamily="34" charset="0"/>
              </a:rPr>
              <a:t>**: </a:t>
            </a:r>
            <a:r>
              <a:rPr lang="es-CL" sz="1200" dirty="0" err="1" smtClean="0">
                <a:solidFill>
                  <a:srgbClr val="376092"/>
                </a:solidFill>
                <a:latin typeface="Arial" panose="020B0604020202020204" pitchFamily="34" charset="0"/>
              </a:rPr>
              <a:t>trim</a:t>
            </a:r>
            <a:r>
              <a:rPr lang="es-CL" sz="1200" dirty="0" smtClean="0">
                <a:solidFill>
                  <a:srgbClr val="376092"/>
                </a:solidFill>
                <a:latin typeface="Arial" panose="020B0604020202020204" pitchFamily="34" charset="0"/>
              </a:rPr>
              <a:t>. agosto – octubre 2014</a:t>
            </a:r>
            <a:endParaRPr lang="es-CL" sz="1200" dirty="0">
              <a:solidFill>
                <a:srgbClr val="37609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4198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sp>
        <p:nvSpPr>
          <p:cNvPr id="41988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1403648" y="908720"/>
            <a:ext cx="6171009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s-ES_tradnl" dirty="0" smtClean="0">
                <a:latin typeface="Arial" panose="020B0604020202020204" pitchFamily="34" charset="0"/>
              </a:rPr>
              <a:t/>
            </a:r>
            <a:br>
              <a:rPr lang="es-ES_tradnl" dirty="0" smtClean="0">
                <a:latin typeface="Arial" panose="020B0604020202020204" pitchFamily="34" charset="0"/>
              </a:rPr>
            </a:br>
            <a:r>
              <a:rPr lang="es-ES_tradnl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Ingresos Tributarios Netos – Gobierno Central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s-ES_tradnl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Por tipo de impuesto</a:t>
            </a:r>
          </a:p>
        </p:txBody>
      </p:sp>
      <p:sp>
        <p:nvSpPr>
          <p:cNvPr id="41991" name="6 Rectángulo"/>
          <p:cNvSpPr>
            <a:spLocks noChangeArrowheads="1"/>
          </p:cNvSpPr>
          <p:nvPr/>
        </p:nvSpPr>
        <p:spPr bwMode="auto">
          <a:xfrm>
            <a:off x="1619250" y="5664200"/>
            <a:ext cx="45720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CL" sz="1100" dirty="0" smtClean="0">
                <a:solidFill>
                  <a:srgbClr val="17375E"/>
                </a:solidFill>
                <a:cs typeface="Arial" panose="020B0604020202020204" pitchFamily="34" charset="0"/>
              </a:rPr>
              <a:t>Fuente: Dirección </a:t>
            </a:r>
            <a:r>
              <a:rPr lang="es-CL" sz="1100" smtClean="0">
                <a:solidFill>
                  <a:srgbClr val="17375E"/>
                </a:solidFill>
                <a:cs typeface="Arial" panose="020B0604020202020204" pitchFamily="34" charset="0"/>
              </a:rPr>
              <a:t>de Presupuestos.</a:t>
            </a:r>
            <a:endParaRPr lang="es-CL" sz="1100" dirty="0" smtClean="0">
              <a:solidFill>
                <a:srgbClr val="17375E"/>
              </a:solidFill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CL" sz="1100" dirty="0" smtClean="0">
                <a:solidFill>
                  <a:srgbClr val="17375E"/>
                </a:solidFill>
                <a:cs typeface="Arial" panose="020B0604020202020204" pitchFamily="34" charset="0"/>
              </a:rPr>
              <a:t>Nota: 495 </a:t>
            </a:r>
            <a:r>
              <a:rPr lang="es-CL" sz="1100" dirty="0">
                <a:solidFill>
                  <a:srgbClr val="17375E"/>
                </a:solidFill>
                <a:cs typeface="Arial" panose="020B0604020202020204" pitchFamily="34" charset="0"/>
              </a:rPr>
              <a:t>$/US</a:t>
            </a:r>
            <a:r>
              <a:rPr lang="es-CL" sz="1100" dirty="0" smtClean="0">
                <a:solidFill>
                  <a:srgbClr val="17375E"/>
                </a:solidFill>
                <a:cs typeface="Arial" panose="020B0604020202020204" pitchFamily="34" charset="0"/>
              </a:rPr>
              <a:t>$, tasa de cambio </a:t>
            </a:r>
            <a:r>
              <a:rPr lang="es-CL" sz="1100" smtClean="0">
                <a:solidFill>
                  <a:srgbClr val="17375E"/>
                </a:solidFill>
                <a:cs typeface="Arial" panose="020B0604020202020204" pitchFamily="34" charset="0"/>
              </a:rPr>
              <a:t>promedio 2013.</a:t>
            </a:r>
            <a:endParaRPr lang="es-CL" sz="1100" dirty="0">
              <a:solidFill>
                <a:srgbClr val="17375E"/>
              </a:solidFill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203848" y="4941168"/>
            <a:ext cx="3018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_tradnl" dirty="0" smtClean="0">
                <a:solidFill>
                  <a:schemeClr val="accent1">
                    <a:lumMod val="75000"/>
                  </a:schemeClr>
                </a:solidFill>
              </a:rPr>
              <a:t>2013</a:t>
            </a:r>
            <a:r>
              <a:rPr lang="es-ES_tradnl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s-CL" smtClean="0">
                <a:solidFill>
                  <a:schemeClr val="accent1">
                    <a:lumMod val="75000"/>
                  </a:schemeClr>
                </a:solidFill>
              </a:rPr>
              <a:t>46.370 </a:t>
            </a:r>
            <a:r>
              <a:rPr lang="es-CL" dirty="0" smtClean="0">
                <a:solidFill>
                  <a:schemeClr val="accent1">
                    <a:lumMod val="75000"/>
                  </a:schemeClr>
                </a:solidFill>
              </a:rPr>
              <a:t>millones </a:t>
            </a:r>
            <a:r>
              <a:rPr lang="es-ES_tradnl" dirty="0">
                <a:solidFill>
                  <a:schemeClr val="accent1">
                    <a:lumMod val="75000"/>
                  </a:schemeClr>
                </a:solidFill>
              </a:rPr>
              <a:t>US$</a:t>
            </a:r>
            <a:r>
              <a:rPr lang="es-CL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s-ES_tradnl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71713" y="2043113"/>
            <a:ext cx="4820567" cy="2904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44035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403648" y="908720"/>
            <a:ext cx="6171009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s-ES_tradnl" dirty="0" smtClean="0">
                <a:latin typeface="Arial" panose="020B0604020202020204" pitchFamily="34" charset="0"/>
              </a:rPr>
              <a:t/>
            </a:r>
            <a:br>
              <a:rPr lang="es-ES_tradnl" dirty="0" smtClean="0">
                <a:latin typeface="Arial" panose="020B0604020202020204" pitchFamily="34" charset="0"/>
              </a:rPr>
            </a:br>
            <a:r>
              <a:rPr lang="es-ES_tradnl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Ingresos Tributarios Netos – Gobierno Central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s-ES_tradnl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Por tipo de contribuyente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71713" y="2043113"/>
            <a:ext cx="5288247" cy="318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ángulo 1"/>
          <p:cNvSpPr/>
          <p:nvPr/>
        </p:nvSpPr>
        <p:spPr>
          <a:xfrm>
            <a:off x="3491880" y="5229200"/>
            <a:ext cx="3018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_tradnl" dirty="0" smtClean="0">
                <a:solidFill>
                  <a:schemeClr val="accent1">
                    <a:lumMod val="75000"/>
                  </a:schemeClr>
                </a:solidFill>
              </a:rPr>
              <a:t>2013</a:t>
            </a:r>
            <a:r>
              <a:rPr lang="es-ES_tradnl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s-CL" smtClean="0">
                <a:solidFill>
                  <a:schemeClr val="accent1">
                    <a:lumMod val="75000"/>
                  </a:schemeClr>
                </a:solidFill>
              </a:rPr>
              <a:t>46.370 </a:t>
            </a:r>
            <a:r>
              <a:rPr lang="es-CL" dirty="0" smtClean="0">
                <a:solidFill>
                  <a:schemeClr val="accent1">
                    <a:lumMod val="75000"/>
                  </a:schemeClr>
                </a:solidFill>
              </a:rPr>
              <a:t>millones </a:t>
            </a:r>
            <a:r>
              <a:rPr lang="es-ES_tradnl" dirty="0">
                <a:solidFill>
                  <a:schemeClr val="accent1">
                    <a:lumMod val="75000"/>
                  </a:schemeClr>
                </a:solidFill>
              </a:rPr>
              <a:t>US$</a:t>
            </a:r>
            <a:r>
              <a:rPr lang="es-CL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s-ES_tradn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6 Rectángulo"/>
          <p:cNvSpPr>
            <a:spLocks noChangeArrowheads="1"/>
          </p:cNvSpPr>
          <p:nvPr/>
        </p:nvSpPr>
        <p:spPr bwMode="auto">
          <a:xfrm>
            <a:off x="1619250" y="5664200"/>
            <a:ext cx="45720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CL" sz="1100" dirty="0" smtClean="0">
                <a:solidFill>
                  <a:srgbClr val="17375E"/>
                </a:solidFill>
                <a:cs typeface="Arial" panose="020B0604020202020204" pitchFamily="34" charset="0"/>
              </a:rPr>
              <a:t>Fuente: Dirección </a:t>
            </a:r>
            <a:r>
              <a:rPr lang="es-CL" sz="1100" smtClean="0">
                <a:solidFill>
                  <a:srgbClr val="17375E"/>
                </a:solidFill>
                <a:cs typeface="Arial" panose="020B0604020202020204" pitchFamily="34" charset="0"/>
              </a:rPr>
              <a:t>de Presupuestos.</a:t>
            </a:r>
            <a:endParaRPr lang="es-CL" sz="1100" dirty="0" smtClean="0">
              <a:solidFill>
                <a:srgbClr val="17375E"/>
              </a:solidFill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CL" sz="1100" dirty="0" smtClean="0">
                <a:solidFill>
                  <a:srgbClr val="17375E"/>
                </a:solidFill>
                <a:cs typeface="Arial" panose="020B0604020202020204" pitchFamily="34" charset="0"/>
              </a:rPr>
              <a:t>Nota: 495 </a:t>
            </a:r>
            <a:r>
              <a:rPr lang="es-CL" sz="1100" dirty="0">
                <a:solidFill>
                  <a:srgbClr val="17375E"/>
                </a:solidFill>
                <a:cs typeface="Arial" panose="020B0604020202020204" pitchFamily="34" charset="0"/>
              </a:rPr>
              <a:t>$/US</a:t>
            </a:r>
            <a:r>
              <a:rPr lang="es-CL" sz="1100" dirty="0" smtClean="0">
                <a:solidFill>
                  <a:srgbClr val="17375E"/>
                </a:solidFill>
                <a:cs typeface="Arial" panose="020B0604020202020204" pitchFamily="34" charset="0"/>
              </a:rPr>
              <a:t>$, tasa de cambio </a:t>
            </a:r>
            <a:r>
              <a:rPr lang="es-CL" sz="1100" smtClean="0">
                <a:solidFill>
                  <a:srgbClr val="17375E"/>
                </a:solidFill>
                <a:cs typeface="Arial" panose="020B0604020202020204" pitchFamily="34" charset="0"/>
              </a:rPr>
              <a:t>promedio 2013.</a:t>
            </a:r>
            <a:endParaRPr lang="es-CL" sz="1100" dirty="0">
              <a:solidFill>
                <a:srgbClr val="17375E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46083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86" name="Rectangle 3"/>
          <p:cNvSpPr>
            <a:spLocks noChangeArrowheads="1"/>
          </p:cNvSpPr>
          <p:nvPr/>
        </p:nvSpPr>
        <p:spPr bwMode="auto">
          <a:xfrm>
            <a:off x="899592" y="980728"/>
            <a:ext cx="769620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_tradnl" sz="2400" b="1" i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u="sng" smtClean="0">
                <a:solidFill>
                  <a:srgbClr val="376092"/>
                </a:solidFill>
              </a:rPr>
              <a:t>Imptos. </a:t>
            </a:r>
            <a:r>
              <a:rPr lang="en-US" u="sng" dirty="0" smtClean="0">
                <a:solidFill>
                  <a:srgbClr val="376092"/>
                </a:solidFill>
              </a:rPr>
              <a:t>a </a:t>
            </a:r>
            <a:r>
              <a:rPr lang="en-US" u="sng" dirty="0" err="1" smtClean="0">
                <a:solidFill>
                  <a:srgbClr val="376092"/>
                </a:solidFill>
              </a:rPr>
              <a:t>nivel</a:t>
            </a:r>
            <a:r>
              <a:rPr lang="en-US" u="sng" dirty="0" smtClean="0">
                <a:solidFill>
                  <a:srgbClr val="376092"/>
                </a:solidFill>
              </a:rPr>
              <a:t> de </a:t>
            </a:r>
            <a:r>
              <a:rPr lang="en-US" u="sng" dirty="0" err="1" smtClean="0">
                <a:solidFill>
                  <a:srgbClr val="376092"/>
                </a:solidFill>
              </a:rPr>
              <a:t>Gobierno</a:t>
            </a:r>
            <a:r>
              <a:rPr lang="en-US" u="sng" dirty="0" smtClean="0">
                <a:solidFill>
                  <a:srgbClr val="376092"/>
                </a:solidFill>
              </a:rPr>
              <a:t> Central:</a:t>
            </a:r>
            <a:endParaRPr lang="en-US" u="sng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376092"/>
                </a:solidFill>
              </a:rPr>
              <a:t>- </a:t>
            </a:r>
            <a:r>
              <a:rPr lang="en-US" sz="2400" smtClean="0">
                <a:solidFill>
                  <a:srgbClr val="376092"/>
                </a:solidFill>
              </a:rPr>
              <a:t>Impto. </a:t>
            </a:r>
            <a:r>
              <a:rPr lang="en-US" sz="2400" dirty="0" smtClean="0">
                <a:solidFill>
                  <a:srgbClr val="376092"/>
                </a:solidFill>
              </a:rPr>
              <a:t>a la </a:t>
            </a:r>
            <a:r>
              <a:rPr lang="en-US" sz="2400" dirty="0" err="1" smtClean="0">
                <a:solidFill>
                  <a:srgbClr val="376092"/>
                </a:solidFill>
              </a:rPr>
              <a:t>Renta</a:t>
            </a:r>
            <a:r>
              <a:rPr lang="en-US" sz="2400" dirty="0" smtClean="0">
                <a:solidFill>
                  <a:srgbClr val="376092"/>
                </a:solidFill>
              </a:rPr>
              <a:t> de 1</a:t>
            </a:r>
            <a:r>
              <a:rPr lang="en-US" sz="2400" baseline="30000" dirty="0" smtClean="0">
                <a:solidFill>
                  <a:srgbClr val="376092"/>
                </a:solidFill>
              </a:rPr>
              <a:t>a</a:t>
            </a:r>
            <a:r>
              <a:rPr lang="en-US" sz="2400" dirty="0" smtClean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Categoría</a:t>
            </a:r>
            <a:r>
              <a:rPr lang="en-US" sz="2400" dirty="0" smtClean="0">
                <a:solidFill>
                  <a:srgbClr val="376092"/>
                </a:solidFill>
              </a:rPr>
              <a:t> 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>
                <a:solidFill>
                  <a:srgbClr val="376092"/>
                </a:solidFill>
              </a:rPr>
              <a:t> </a:t>
            </a:r>
            <a:r>
              <a:rPr lang="en-US" sz="2400" smtClean="0">
                <a:solidFill>
                  <a:srgbClr val="376092"/>
                </a:solidFill>
              </a:rPr>
              <a:t>Impto. </a:t>
            </a:r>
            <a:r>
              <a:rPr lang="en-US" sz="2400" dirty="0" smtClean="0">
                <a:solidFill>
                  <a:srgbClr val="376092"/>
                </a:solidFill>
              </a:rPr>
              <a:t>Global </a:t>
            </a:r>
            <a:r>
              <a:rPr lang="en-US" sz="2400" dirty="0" err="1" smtClean="0">
                <a:solidFill>
                  <a:srgbClr val="376092"/>
                </a:solidFill>
              </a:rPr>
              <a:t>Complementario</a:t>
            </a:r>
            <a:r>
              <a:rPr lang="en-US" sz="2400" dirty="0" smtClean="0">
                <a:solidFill>
                  <a:srgbClr val="376092"/>
                </a:solidFill>
              </a:rPr>
              <a:t> 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 smtClean="0">
                <a:solidFill>
                  <a:srgbClr val="376092"/>
                </a:solidFill>
              </a:rPr>
              <a:t> Impto. </a:t>
            </a:r>
            <a:r>
              <a:rPr lang="en-US" sz="2400" dirty="0" smtClean="0">
                <a:solidFill>
                  <a:srgbClr val="376092"/>
                </a:solidFill>
              </a:rPr>
              <a:t>a la </a:t>
            </a:r>
            <a:r>
              <a:rPr lang="en-US" sz="2400" dirty="0" err="1" smtClean="0">
                <a:solidFill>
                  <a:srgbClr val="376092"/>
                </a:solidFill>
              </a:rPr>
              <a:t>Renta</a:t>
            </a:r>
            <a:r>
              <a:rPr lang="en-US" sz="2400" dirty="0" smtClean="0">
                <a:solidFill>
                  <a:srgbClr val="376092"/>
                </a:solidFill>
              </a:rPr>
              <a:t> de 2</a:t>
            </a:r>
            <a:r>
              <a:rPr lang="en-US" sz="2400" baseline="30000" dirty="0" smtClean="0">
                <a:solidFill>
                  <a:srgbClr val="376092"/>
                </a:solidFill>
              </a:rPr>
              <a:t>a</a:t>
            </a:r>
            <a:r>
              <a:rPr lang="en-US" sz="2400" dirty="0" smtClean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Categoría</a:t>
            </a:r>
            <a:endParaRPr lang="en-US" sz="2400" dirty="0">
              <a:solidFill>
                <a:srgbClr val="376092"/>
              </a:solidFill>
            </a:endParaRPr>
          </a:p>
          <a:p>
            <a:pPr marL="0" lvl="1">
              <a:spcBef>
                <a:spcPct val="0"/>
              </a:spcBef>
              <a:buFontTx/>
              <a:buChar char="-"/>
            </a:pPr>
            <a:r>
              <a:rPr lang="en-US" sz="2400">
                <a:solidFill>
                  <a:srgbClr val="376092"/>
                </a:solidFill>
              </a:rPr>
              <a:t> </a:t>
            </a:r>
            <a:r>
              <a:rPr lang="en-US" sz="2400" smtClean="0">
                <a:solidFill>
                  <a:srgbClr val="376092"/>
                </a:solidFill>
              </a:rPr>
              <a:t>Impto. </a:t>
            </a:r>
            <a:r>
              <a:rPr lang="en-US" sz="2400" dirty="0" err="1" smtClean="0">
                <a:solidFill>
                  <a:srgbClr val="376092"/>
                </a:solidFill>
              </a:rPr>
              <a:t>Específico</a:t>
            </a:r>
            <a:r>
              <a:rPr lang="en-US" sz="2400" dirty="0" smtClean="0">
                <a:solidFill>
                  <a:srgbClr val="376092"/>
                </a:solidFill>
              </a:rPr>
              <a:t> a la </a:t>
            </a:r>
            <a:r>
              <a:rPr lang="en-US" sz="2400" dirty="0" err="1" smtClean="0">
                <a:solidFill>
                  <a:srgbClr val="376092"/>
                </a:solidFill>
              </a:rPr>
              <a:t>Actividad</a:t>
            </a:r>
            <a:r>
              <a:rPr lang="en-US" sz="2400" dirty="0" smtClean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Minera</a:t>
            </a:r>
            <a:endParaRPr lang="en-US" sz="2400" dirty="0" smtClean="0">
              <a:solidFill>
                <a:srgbClr val="376092"/>
              </a:solidFill>
            </a:endParaRPr>
          </a:p>
          <a:p>
            <a:pPr marL="0" lvl="1">
              <a:spcBef>
                <a:spcPct val="0"/>
              </a:spcBef>
              <a:buFontTx/>
              <a:buChar char="-"/>
            </a:pPr>
            <a:r>
              <a:rPr lang="en-US" sz="2400" smtClean="0">
                <a:solidFill>
                  <a:srgbClr val="376092"/>
                </a:solidFill>
              </a:rPr>
              <a:t> Impto. </a:t>
            </a:r>
            <a:r>
              <a:rPr lang="en-US" sz="2400" dirty="0" err="1" smtClean="0">
                <a:solidFill>
                  <a:srgbClr val="376092"/>
                </a:solidFill>
              </a:rPr>
              <a:t>Adicional</a:t>
            </a:r>
            <a:r>
              <a:rPr lang="en-US" sz="2400" dirty="0" smtClean="0">
                <a:solidFill>
                  <a:srgbClr val="376092"/>
                </a:solidFill>
              </a:rPr>
              <a:t> a la </a:t>
            </a:r>
            <a:r>
              <a:rPr lang="en-US" sz="2400" dirty="0" err="1" smtClean="0">
                <a:solidFill>
                  <a:srgbClr val="376092"/>
                </a:solidFill>
              </a:rPr>
              <a:t>Renta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 smtClean="0">
                <a:solidFill>
                  <a:srgbClr val="376092"/>
                </a:solidFill>
              </a:rPr>
              <a:t> Impto. </a:t>
            </a:r>
            <a:r>
              <a:rPr lang="en-US" sz="2400" dirty="0" smtClean="0">
                <a:solidFill>
                  <a:srgbClr val="376092"/>
                </a:solidFill>
              </a:rPr>
              <a:t>a la </a:t>
            </a:r>
            <a:r>
              <a:rPr lang="en-US" sz="2400" dirty="0" err="1" smtClean="0">
                <a:solidFill>
                  <a:srgbClr val="376092"/>
                </a:solidFill>
              </a:rPr>
              <a:t>Renta</a:t>
            </a:r>
            <a:r>
              <a:rPr lang="en-US" sz="2400" dirty="0" smtClean="0">
                <a:solidFill>
                  <a:srgbClr val="376092"/>
                </a:solidFill>
              </a:rPr>
              <a:t> de las </a:t>
            </a:r>
            <a:r>
              <a:rPr lang="en-US" sz="2400" dirty="0" err="1" smtClean="0">
                <a:solidFill>
                  <a:srgbClr val="376092"/>
                </a:solidFill>
              </a:rPr>
              <a:t>Empresas</a:t>
            </a:r>
            <a:r>
              <a:rPr lang="en-US" sz="2400" dirty="0" smtClean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Estatales</a:t>
            </a:r>
            <a:endParaRPr lang="en-US" sz="2400" dirty="0" smtClean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 smtClean="0">
                <a:solidFill>
                  <a:srgbClr val="376092"/>
                </a:solidFill>
              </a:rPr>
              <a:t> Impto. </a:t>
            </a:r>
            <a:r>
              <a:rPr lang="en-US" sz="2400" dirty="0" smtClean="0">
                <a:solidFill>
                  <a:srgbClr val="376092"/>
                </a:solidFill>
              </a:rPr>
              <a:t>a las </a:t>
            </a:r>
            <a:r>
              <a:rPr lang="en-US" sz="2400" dirty="0" err="1" smtClean="0">
                <a:solidFill>
                  <a:srgbClr val="376092"/>
                </a:solidFill>
              </a:rPr>
              <a:t>Herencias</a:t>
            </a:r>
            <a:r>
              <a:rPr lang="en-US" sz="2400" dirty="0" smtClean="0">
                <a:solidFill>
                  <a:srgbClr val="376092"/>
                </a:solidFill>
              </a:rPr>
              <a:t> y </a:t>
            </a:r>
            <a:r>
              <a:rPr lang="en-US" sz="2400" dirty="0" err="1" smtClean="0">
                <a:solidFill>
                  <a:srgbClr val="376092"/>
                </a:solidFill>
              </a:rPr>
              <a:t>Donaciones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400" dirty="0">
                <a:solidFill>
                  <a:srgbClr val="376092"/>
                </a:solidFill>
              </a:rPr>
              <a:t>- </a:t>
            </a:r>
            <a:r>
              <a:rPr lang="en-US" sz="2400" dirty="0" smtClean="0">
                <a:solidFill>
                  <a:srgbClr val="376092"/>
                </a:solidFill>
              </a:rPr>
              <a:t>IVA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>
                <a:solidFill>
                  <a:srgbClr val="376092"/>
                </a:solidFill>
              </a:rPr>
              <a:t> </a:t>
            </a:r>
            <a:r>
              <a:rPr lang="en-US" sz="2400" smtClean="0">
                <a:solidFill>
                  <a:srgbClr val="376092"/>
                </a:solidFill>
              </a:rPr>
              <a:t>Impto. </a:t>
            </a:r>
            <a:r>
              <a:rPr lang="en-US" sz="2400" dirty="0" smtClean="0">
                <a:solidFill>
                  <a:srgbClr val="376092"/>
                </a:solidFill>
              </a:rPr>
              <a:t>a los </a:t>
            </a:r>
            <a:r>
              <a:rPr lang="en-US" sz="2400" dirty="0" err="1" smtClean="0">
                <a:solidFill>
                  <a:srgbClr val="376092"/>
                </a:solidFill>
              </a:rPr>
              <a:t>Bienes</a:t>
            </a:r>
            <a:r>
              <a:rPr lang="en-US" sz="2400" dirty="0" smtClean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Suntarios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>
                <a:solidFill>
                  <a:srgbClr val="376092"/>
                </a:solidFill>
              </a:rPr>
              <a:t> </a:t>
            </a:r>
            <a:r>
              <a:rPr lang="en-US" sz="2400" smtClean="0">
                <a:solidFill>
                  <a:srgbClr val="376092"/>
                </a:solidFill>
              </a:rPr>
              <a:t>Impto. </a:t>
            </a:r>
            <a:r>
              <a:rPr lang="en-US" sz="2400" dirty="0" smtClean="0">
                <a:solidFill>
                  <a:srgbClr val="376092"/>
                </a:solidFill>
              </a:rPr>
              <a:t>a las </a:t>
            </a:r>
            <a:r>
              <a:rPr lang="en-US" sz="2400" dirty="0" err="1" smtClean="0">
                <a:solidFill>
                  <a:srgbClr val="376092"/>
                </a:solidFill>
              </a:rPr>
              <a:t>Bebidas</a:t>
            </a:r>
            <a:r>
              <a:rPr lang="en-US" sz="2400" dirty="0" smtClean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Alcohólicas</a:t>
            </a:r>
            <a:r>
              <a:rPr lang="en-US" sz="2400" dirty="0" smtClean="0">
                <a:solidFill>
                  <a:srgbClr val="376092"/>
                </a:solidFill>
              </a:rPr>
              <a:t> y </a:t>
            </a:r>
            <a:r>
              <a:rPr lang="en-US" sz="2400" dirty="0" err="1" smtClean="0">
                <a:solidFill>
                  <a:srgbClr val="376092"/>
                </a:solidFill>
              </a:rPr>
              <a:t>Analcohólicas</a:t>
            </a:r>
            <a:endParaRPr lang="en-US" sz="2400" dirty="0">
              <a:solidFill>
                <a:srgbClr val="376092"/>
              </a:solidFill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48131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34" name="Rectangle 3"/>
          <p:cNvSpPr>
            <a:spLocks noChangeArrowheads="1"/>
          </p:cNvSpPr>
          <p:nvPr/>
        </p:nvSpPr>
        <p:spPr bwMode="auto">
          <a:xfrm>
            <a:off x="611188" y="836613"/>
            <a:ext cx="7924800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u="sng" dirty="0" err="1" smtClean="0">
                <a:solidFill>
                  <a:srgbClr val="376092"/>
                </a:solidFill>
              </a:rPr>
              <a:t>Imptos</a:t>
            </a:r>
            <a:r>
              <a:rPr lang="en-US" u="sng" dirty="0" smtClean="0">
                <a:solidFill>
                  <a:srgbClr val="376092"/>
                </a:solidFill>
              </a:rPr>
              <a:t>. a </a:t>
            </a:r>
            <a:r>
              <a:rPr lang="en-US" u="sng" dirty="0" err="1" smtClean="0">
                <a:solidFill>
                  <a:srgbClr val="376092"/>
                </a:solidFill>
              </a:rPr>
              <a:t>nivel</a:t>
            </a:r>
            <a:r>
              <a:rPr lang="en-US" u="sng" dirty="0" smtClean="0">
                <a:solidFill>
                  <a:srgbClr val="376092"/>
                </a:solidFill>
              </a:rPr>
              <a:t> de </a:t>
            </a:r>
            <a:r>
              <a:rPr lang="en-US" u="sng" dirty="0" err="1" smtClean="0">
                <a:solidFill>
                  <a:srgbClr val="376092"/>
                </a:solidFill>
              </a:rPr>
              <a:t>Gobierno</a:t>
            </a:r>
            <a:r>
              <a:rPr lang="en-US" u="sng" dirty="0" smtClean="0">
                <a:solidFill>
                  <a:srgbClr val="376092"/>
                </a:solidFill>
              </a:rPr>
              <a:t> Central (cont.): </a:t>
            </a:r>
            <a:endParaRPr lang="en-US" u="sng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400" dirty="0">
                <a:solidFill>
                  <a:srgbClr val="376092"/>
                </a:solidFill>
              </a:rPr>
              <a:t>- </a:t>
            </a:r>
            <a:r>
              <a:rPr lang="en-US" sz="2400" dirty="0" err="1" smtClean="0">
                <a:solidFill>
                  <a:srgbClr val="376092"/>
                </a:solidFill>
              </a:rPr>
              <a:t>Impto</a:t>
            </a:r>
            <a:r>
              <a:rPr lang="en-US" sz="2400" dirty="0" smtClean="0">
                <a:solidFill>
                  <a:srgbClr val="376092"/>
                </a:solidFill>
              </a:rPr>
              <a:t>. a los </a:t>
            </a:r>
            <a:r>
              <a:rPr lang="en-US" sz="2400" dirty="0" err="1" smtClean="0">
                <a:solidFill>
                  <a:srgbClr val="376092"/>
                </a:solidFill>
              </a:rPr>
              <a:t>juegos</a:t>
            </a:r>
            <a:r>
              <a:rPr lang="en-US" sz="2400" dirty="0" smtClean="0">
                <a:solidFill>
                  <a:srgbClr val="376092"/>
                </a:solidFill>
              </a:rPr>
              <a:t> de </a:t>
            </a:r>
            <a:r>
              <a:rPr lang="en-US" sz="2400" dirty="0" err="1" smtClean="0">
                <a:solidFill>
                  <a:srgbClr val="376092"/>
                </a:solidFill>
              </a:rPr>
              <a:t>azar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400" dirty="0">
                <a:solidFill>
                  <a:srgbClr val="376092"/>
                </a:solidFill>
              </a:rPr>
              <a:t>- </a:t>
            </a:r>
            <a:r>
              <a:rPr lang="en-US" sz="2400" dirty="0" err="1" smtClean="0">
                <a:solidFill>
                  <a:srgbClr val="376092"/>
                </a:solidFill>
              </a:rPr>
              <a:t>Impuesto</a:t>
            </a:r>
            <a:r>
              <a:rPr lang="en-US" sz="2400" dirty="0" smtClean="0">
                <a:solidFill>
                  <a:srgbClr val="376092"/>
                </a:solidFill>
              </a:rPr>
              <a:t> al Tabaco, </a:t>
            </a:r>
            <a:r>
              <a:rPr lang="en-US" sz="2400" dirty="0" err="1" smtClean="0">
                <a:solidFill>
                  <a:srgbClr val="376092"/>
                </a:solidFill>
              </a:rPr>
              <a:t>Cigarros</a:t>
            </a:r>
            <a:r>
              <a:rPr lang="en-US" sz="2400" dirty="0" smtClean="0">
                <a:solidFill>
                  <a:srgbClr val="376092"/>
                </a:solidFill>
              </a:rPr>
              <a:t> y </a:t>
            </a:r>
            <a:r>
              <a:rPr lang="en-US" sz="2400" dirty="0" err="1" smtClean="0">
                <a:solidFill>
                  <a:srgbClr val="376092"/>
                </a:solidFill>
              </a:rPr>
              <a:t>Cigarrillos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 dirty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Impto</a:t>
            </a:r>
            <a:r>
              <a:rPr lang="en-US" sz="2400" dirty="0" smtClean="0">
                <a:solidFill>
                  <a:srgbClr val="376092"/>
                </a:solidFill>
              </a:rPr>
              <a:t>. a los Combustibles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 dirty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Impto</a:t>
            </a:r>
            <a:r>
              <a:rPr lang="en-US" sz="2400" dirty="0" smtClean="0">
                <a:solidFill>
                  <a:srgbClr val="376092"/>
                </a:solidFill>
              </a:rPr>
              <a:t>. de Timbres y </a:t>
            </a:r>
            <a:r>
              <a:rPr lang="en-US" sz="2400" dirty="0" err="1" smtClean="0">
                <a:solidFill>
                  <a:srgbClr val="376092"/>
                </a:solidFill>
              </a:rPr>
              <a:t>Estampillas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 dirty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Arancel</a:t>
            </a:r>
            <a:r>
              <a:rPr lang="en-US" sz="2400" dirty="0" smtClean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aduanero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u="sng" dirty="0" err="1" smtClean="0">
                <a:solidFill>
                  <a:srgbClr val="376092"/>
                </a:solidFill>
              </a:rPr>
              <a:t>Imptos</a:t>
            </a:r>
            <a:r>
              <a:rPr lang="en-US" u="sng" dirty="0" smtClean="0">
                <a:solidFill>
                  <a:srgbClr val="376092"/>
                </a:solidFill>
              </a:rPr>
              <a:t>. a </a:t>
            </a:r>
            <a:r>
              <a:rPr lang="en-US" u="sng" dirty="0" err="1" smtClean="0">
                <a:solidFill>
                  <a:srgbClr val="376092"/>
                </a:solidFill>
              </a:rPr>
              <a:t>nivel</a:t>
            </a:r>
            <a:r>
              <a:rPr lang="en-US" u="sng" dirty="0" smtClean="0">
                <a:solidFill>
                  <a:srgbClr val="376092"/>
                </a:solidFill>
              </a:rPr>
              <a:t> Municipal:</a:t>
            </a:r>
            <a:endParaRPr lang="en-US" u="sng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400" dirty="0">
                <a:solidFill>
                  <a:srgbClr val="376092"/>
                </a:solidFill>
              </a:rPr>
              <a:t>- </a:t>
            </a:r>
            <a:r>
              <a:rPr lang="en-US" sz="2400" dirty="0" err="1" smtClean="0">
                <a:solidFill>
                  <a:srgbClr val="376092"/>
                </a:solidFill>
              </a:rPr>
              <a:t>Impto</a:t>
            </a:r>
            <a:r>
              <a:rPr lang="en-US" sz="2400" dirty="0" smtClean="0">
                <a:solidFill>
                  <a:srgbClr val="376092"/>
                </a:solidFill>
              </a:rPr>
              <a:t>. Territorial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 dirty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Patente</a:t>
            </a:r>
            <a:r>
              <a:rPr lang="en-US" sz="2400" dirty="0" smtClean="0">
                <a:solidFill>
                  <a:srgbClr val="376092"/>
                </a:solidFill>
              </a:rPr>
              <a:t> municipal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 dirty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Permiso</a:t>
            </a:r>
            <a:r>
              <a:rPr lang="en-US" sz="2400" dirty="0" smtClean="0">
                <a:solidFill>
                  <a:srgbClr val="376092"/>
                </a:solidFill>
              </a:rPr>
              <a:t> de </a:t>
            </a:r>
            <a:r>
              <a:rPr lang="en-US" sz="2400" dirty="0" err="1" smtClean="0">
                <a:solidFill>
                  <a:srgbClr val="376092"/>
                </a:solidFill>
              </a:rPr>
              <a:t>circulación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 dirty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Impto</a:t>
            </a:r>
            <a:r>
              <a:rPr lang="en-US" sz="2400" dirty="0" smtClean="0">
                <a:solidFill>
                  <a:srgbClr val="376092"/>
                </a:solidFill>
              </a:rPr>
              <a:t>. a la </a:t>
            </a:r>
            <a:r>
              <a:rPr lang="en-US" sz="2400" dirty="0" err="1" smtClean="0">
                <a:solidFill>
                  <a:srgbClr val="376092"/>
                </a:solidFill>
              </a:rPr>
              <a:t>transferencia</a:t>
            </a:r>
            <a:r>
              <a:rPr lang="en-US" sz="2400" dirty="0" smtClean="0">
                <a:solidFill>
                  <a:srgbClr val="376092"/>
                </a:solidFill>
              </a:rPr>
              <a:t> de </a:t>
            </a:r>
            <a:r>
              <a:rPr lang="en-US" sz="2400" dirty="0" err="1" smtClean="0">
                <a:solidFill>
                  <a:srgbClr val="376092"/>
                </a:solidFill>
              </a:rPr>
              <a:t>vehículos</a:t>
            </a:r>
            <a:r>
              <a:rPr lang="en-US" sz="2400" dirty="0" smtClean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usados</a:t>
            </a:r>
            <a:endParaRPr lang="en-US" sz="2400" dirty="0" smtClean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sz="2400" dirty="0" smtClean="0">
                <a:solidFill>
                  <a:srgbClr val="376092"/>
                </a:solidFill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</a:rPr>
              <a:t>Impto</a:t>
            </a:r>
            <a:r>
              <a:rPr lang="en-US" sz="2400" dirty="0" smtClean="0">
                <a:solidFill>
                  <a:srgbClr val="376092"/>
                </a:solidFill>
              </a:rPr>
              <a:t>. Especial a los Casinos</a:t>
            </a:r>
            <a:endParaRPr lang="en-US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Char char="-"/>
            </a:pPr>
            <a:endParaRPr lang="en-US" sz="2400" dirty="0">
              <a:latin typeface="Arial" panose="020B0604020202020204" pitchFamily="34" charset="0"/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50179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82" name="Rectangle 2"/>
          <p:cNvSpPr>
            <a:spLocks noChangeArrowheads="1"/>
          </p:cNvSpPr>
          <p:nvPr/>
        </p:nvSpPr>
        <p:spPr bwMode="auto">
          <a:xfrm>
            <a:off x="5334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L" smtClean="0">
                <a:solidFill>
                  <a:srgbClr val="376092"/>
                </a:solidFill>
              </a:rPr>
              <a:t>Impto. </a:t>
            </a:r>
            <a:r>
              <a:rPr lang="es-CL" dirty="0" smtClean="0">
                <a:solidFill>
                  <a:srgbClr val="376092"/>
                </a:solidFill>
              </a:rPr>
              <a:t>a la Renta de 1ª Categoría</a:t>
            </a:r>
          </a:p>
        </p:txBody>
      </p:sp>
      <p:sp>
        <p:nvSpPr>
          <p:cNvPr id="50183" name="Rectangle 6"/>
          <p:cNvSpPr>
            <a:spLocks noChangeArrowheads="1"/>
          </p:cNvSpPr>
          <p:nvPr/>
        </p:nvSpPr>
        <p:spPr bwMode="auto">
          <a:xfrm>
            <a:off x="468313" y="1484313"/>
            <a:ext cx="8153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es-CL" sz="24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s-CL" sz="2400" dirty="0" smtClean="0">
                <a:solidFill>
                  <a:srgbClr val="376092"/>
                </a:solidFill>
              </a:rPr>
              <a:t>Grava las rentas empresariales con una tasa de 21% (2014).</a:t>
            </a:r>
            <a:endParaRPr lang="es-CL" sz="2400" dirty="0">
              <a:solidFill>
                <a:srgbClr val="37609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s-CL" sz="2400" dirty="0" smtClean="0">
                <a:solidFill>
                  <a:srgbClr val="376092"/>
                </a:solidFill>
              </a:rPr>
              <a:t>Se aplica sobre el ingreso proveniente del capital y de empresas que realizan actividades comerciales, industriales, mineras y otras.</a:t>
            </a:r>
            <a:endParaRPr lang="es-CL" sz="2400" dirty="0">
              <a:solidFill>
                <a:srgbClr val="37609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s-CL" sz="2400" dirty="0" smtClean="0">
                <a:solidFill>
                  <a:srgbClr val="376092"/>
                </a:solidFill>
              </a:rPr>
              <a:t>Se puede acreditar contra el impuesto a la renta de las personas naturales y el impuesto adicional que grava a los nos residentes.</a:t>
            </a:r>
            <a:endParaRPr lang="es-CL" sz="2400" dirty="0">
              <a:solidFill>
                <a:srgbClr val="37609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200" dirty="0">
              <a:latin typeface="Arial" panose="020B0604020202020204" pitchFamily="34" charset="0"/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5222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30" name="Rectangle 4"/>
          <p:cNvSpPr>
            <a:spLocks noChangeArrowheads="1"/>
          </p:cNvSpPr>
          <p:nvPr/>
        </p:nvSpPr>
        <p:spPr bwMode="auto">
          <a:xfrm>
            <a:off x="611188" y="5492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L" dirty="0" smtClean="0">
                <a:solidFill>
                  <a:srgbClr val="376092"/>
                </a:solidFill>
              </a:rPr>
              <a:t>Impuesto a la Renta Personal</a:t>
            </a:r>
            <a:endParaRPr lang="es-ES" dirty="0">
              <a:solidFill>
                <a:srgbClr val="376092"/>
              </a:solidFill>
            </a:endParaRPr>
          </a:p>
        </p:txBody>
      </p:sp>
      <p:sp>
        <p:nvSpPr>
          <p:cNvPr id="14" name="Rectangle 40"/>
          <p:cNvSpPr>
            <a:spLocks noChangeArrowheads="1"/>
          </p:cNvSpPr>
          <p:nvPr/>
        </p:nvSpPr>
        <p:spPr bwMode="auto">
          <a:xfrm>
            <a:off x="323528" y="1341438"/>
            <a:ext cx="864096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2000" u="sng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Impto</a:t>
            </a:r>
            <a:r>
              <a:rPr lang="en-US" sz="2000" u="sng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 a la </a:t>
            </a:r>
            <a:r>
              <a:rPr lang="en-US" sz="2000" u="sng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Renta</a:t>
            </a:r>
            <a:r>
              <a:rPr lang="en-US" sz="2000" u="sng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2</a:t>
            </a:r>
            <a:r>
              <a:rPr lang="en-US" sz="2000" u="sng" baseline="30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</a:t>
            </a:r>
            <a:r>
              <a:rPr lang="en-US" sz="2000" u="sng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u="sng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Categoría</a:t>
            </a:r>
            <a:endParaRPr lang="en-US" sz="2000" u="sng" dirty="0" smtClean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Grava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ingreso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proveniente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trabajo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dependiente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y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pensiones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(se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calcula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sobre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salario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bruto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más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compensaciones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,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menos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las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contribuciones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a la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seguridad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social)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impto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retenido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y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pagado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mensualmente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por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empleador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o la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entidad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pagadora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la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pensión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Posee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una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estructura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progresiva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, con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tasas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que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van de 4% a 40%, con un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tramo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exento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sz="2000" dirty="0" smtClean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2000" u="sng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Impto</a:t>
            </a:r>
            <a:r>
              <a:rPr lang="en-US" sz="2000" u="sng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 Global </a:t>
            </a:r>
            <a:r>
              <a:rPr lang="en-US" sz="2000" u="sng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Complementario</a:t>
            </a:r>
            <a:r>
              <a:rPr lang="en-US" sz="2000" u="sng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Grava 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ingreso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imponible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anual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,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proveniente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tanto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del capital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como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trabajo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Se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aplica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sobre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ingreso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los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trabajadores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independientes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 y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dependientes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, con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otras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fuentes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ingreso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Las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tasas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y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tramos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son las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mismas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que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las del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Impto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 a la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Renta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 de 2</a:t>
            </a:r>
            <a:r>
              <a:rPr lang="en-US" sz="2000" baseline="30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Cat. ,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pero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sobre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una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base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anual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</a:t>
            </a: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54275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803503"/>
              </p:ext>
            </p:extLst>
          </p:nvPr>
        </p:nvGraphicFramePr>
        <p:xfrm>
          <a:off x="1476375" y="1916113"/>
          <a:ext cx="6408737" cy="3960811"/>
        </p:xfrm>
        <a:graphic>
          <a:graphicData uri="http://schemas.openxmlformats.org/drawingml/2006/table">
            <a:tbl>
              <a:tblPr/>
              <a:tblGrid>
                <a:gridCol w="1272055"/>
                <a:gridCol w="1272055"/>
                <a:gridCol w="1053989"/>
                <a:gridCol w="1308401"/>
                <a:gridCol w="1502237"/>
              </a:tblGrid>
              <a:tr h="370436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noProof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Ingreso</a:t>
                      </a:r>
                      <a:r>
                        <a:rPr lang="en-US" sz="1800" b="0" i="0" u="none" strike="noStrike" noProof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800" b="0" i="0" u="none" strike="noStrike" noProof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Anual</a:t>
                      </a:r>
                      <a:r>
                        <a:rPr lang="en-US" sz="1800" b="0" i="0" u="none" strike="noStrike" noProof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(US$)*</a:t>
                      </a:r>
                      <a:endParaRPr lang="en-US" sz="1800" b="0" i="0" u="none" strike="noStrike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643" marR="8643" marT="86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noProof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Tasa</a:t>
                      </a:r>
                      <a:r>
                        <a:rPr lang="en-US" sz="1800" b="0" i="0" u="none" strike="noStrike" noProof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Marginal</a:t>
                      </a:r>
                      <a:endParaRPr lang="en-US" sz="1800" b="0" i="0" u="none" strike="noStrike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643" marR="8643" marT="8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noProof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N° de </a:t>
                      </a:r>
                    </a:p>
                    <a:p>
                      <a:pPr algn="ctr" rtl="0" fontAlgn="ctr"/>
                      <a:r>
                        <a:rPr lang="en-US" sz="1600" b="0" i="0" u="none" strike="noStrike" noProof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Contribuyentes</a:t>
                      </a:r>
                      <a:endParaRPr lang="en-US" sz="1600" b="0" i="0" u="none" strike="noStrike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643" marR="8643" marT="8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noProof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% de </a:t>
                      </a:r>
                      <a:r>
                        <a:rPr lang="en-US" sz="1800" b="0" i="0" u="none" strike="noStrike" noProof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Contribuyentes</a:t>
                      </a:r>
                      <a:endParaRPr lang="en-US" sz="1800" b="0" i="0" u="none" strike="noStrike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643" marR="8643" marT="8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5793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noProof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Desde</a:t>
                      </a:r>
                      <a:endParaRPr lang="en-US" sz="1800" b="0" i="0" u="none" strike="noStrike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643" marR="8643" marT="86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noProof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Hasta</a:t>
                      </a:r>
                      <a:endParaRPr lang="en-US" sz="1800" b="0" i="0" u="none" strike="noStrike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643" marR="8643" marT="86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3244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0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12.475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err="1" smtClean="0">
                          <a:solidFill>
                            <a:srgbClr val="376092"/>
                          </a:solidFill>
                          <a:latin typeface="+mn-lt"/>
                        </a:rPr>
                        <a:t>exento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7.005.894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76,9%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4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12.475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27.723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4%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1.364.161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15,0%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4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27.723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46.205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8%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381.237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4,2%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4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46.205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64.687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13,5%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154.325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1,7%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4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64.687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83.169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23%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81.264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0,9%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4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83.169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110.892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30,4%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60.219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0,7%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4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110.892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138.615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35,5%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25.407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0,3%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941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138.615 y </a:t>
                      </a:r>
                      <a:r>
                        <a:rPr lang="en-US" sz="1800" b="0" i="0" u="none" strike="noStrike" noProof="0" dirty="0" err="1" smtClean="0">
                          <a:solidFill>
                            <a:srgbClr val="376092"/>
                          </a:solidFill>
                          <a:latin typeface="+mn-lt"/>
                        </a:rPr>
                        <a:t>más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40%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32.571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0,4%</a:t>
                      </a:r>
                      <a:endParaRPr lang="en-US" sz="18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941"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noProof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noProof="0" smtClean="0">
                          <a:solidFill>
                            <a:srgbClr val="376092"/>
                          </a:solidFill>
                          <a:latin typeface="+mn-lt"/>
                        </a:rPr>
                        <a:t>Total</a:t>
                      </a:r>
                      <a:endParaRPr lang="en-US" sz="1800" b="1" i="0" u="none" strike="noStrike" noProof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9.105.079</a:t>
                      </a:r>
                      <a:endParaRPr lang="en-US" sz="1800" b="1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noProof="0" dirty="0" smtClean="0">
                          <a:solidFill>
                            <a:srgbClr val="376092"/>
                          </a:solidFill>
                          <a:latin typeface="+mn-lt"/>
                        </a:rPr>
                        <a:t>100,0%</a:t>
                      </a:r>
                      <a:endParaRPr lang="en-US" sz="1800" b="1" i="0" u="none" strike="noStrike" noProof="0" dirty="0">
                        <a:solidFill>
                          <a:srgbClr val="376092"/>
                        </a:solidFill>
                        <a:latin typeface="+mn-lt"/>
                      </a:endParaRPr>
                    </a:p>
                  </a:txBody>
                  <a:tcPr marL="8643" marR="8643" marT="864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4353" name="Rectangle 93"/>
          <p:cNvSpPr>
            <a:spLocks noChangeArrowheads="1"/>
          </p:cNvSpPr>
          <p:nvPr/>
        </p:nvSpPr>
        <p:spPr bwMode="auto">
          <a:xfrm>
            <a:off x="827088" y="981075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s-CL" dirty="0" smtClean="0">
                <a:solidFill>
                  <a:srgbClr val="376092"/>
                </a:solidFill>
                <a:latin typeface="+mn-lt"/>
              </a:rPr>
              <a:t>Impto. a la Renta Personal</a:t>
            </a:r>
          </a:p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es-CL" dirty="0" smtClean="0">
                <a:solidFill>
                  <a:srgbClr val="376092"/>
                </a:solidFill>
                <a:latin typeface="+mn-lt"/>
              </a:rPr>
              <a:t>Año Tributario 2014</a:t>
            </a:r>
          </a:p>
        </p:txBody>
      </p: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501180" y="6076535"/>
            <a:ext cx="61664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100" dirty="0" smtClean="0"/>
              <a:t>(*): Tramos expresados en US$ solo para facilitar la comprensión; legalmente se expresan en Unidades Tributarias Anuales o en  pesos chilenos.</a:t>
            </a:r>
            <a:endParaRPr lang="es-CL" sz="11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56323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26" name="Rectangle 5"/>
          <p:cNvSpPr>
            <a:spLocks noChangeArrowheads="1"/>
          </p:cNvSpPr>
          <p:nvPr/>
        </p:nvSpPr>
        <p:spPr bwMode="auto">
          <a:xfrm>
            <a:off x="323528" y="548680"/>
            <a:ext cx="882047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dirty="0" err="1" smtClean="0">
                <a:solidFill>
                  <a:srgbClr val="376092"/>
                </a:solidFill>
              </a:rPr>
              <a:t>Impto</a:t>
            </a:r>
            <a:r>
              <a:rPr lang="en-US" dirty="0" smtClean="0">
                <a:solidFill>
                  <a:srgbClr val="376092"/>
                </a:solidFill>
              </a:rPr>
              <a:t>. </a:t>
            </a:r>
            <a:r>
              <a:rPr lang="en-US" dirty="0" err="1" smtClean="0">
                <a:solidFill>
                  <a:srgbClr val="376092"/>
                </a:solidFill>
              </a:rPr>
              <a:t>Adicional</a:t>
            </a:r>
            <a:endParaRPr lang="en-US" dirty="0">
              <a:solidFill>
                <a:srgbClr val="376092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2300" dirty="0" smtClean="0">
                <a:solidFill>
                  <a:srgbClr val="376092"/>
                </a:solidFill>
              </a:rPr>
              <a:t>Grava a los no </a:t>
            </a:r>
            <a:r>
              <a:rPr lang="en-US" sz="2300" dirty="0" err="1" smtClean="0">
                <a:solidFill>
                  <a:srgbClr val="376092"/>
                </a:solidFill>
              </a:rPr>
              <a:t>residentes</a:t>
            </a:r>
            <a:r>
              <a:rPr lang="en-US" sz="2300" dirty="0" smtClean="0">
                <a:solidFill>
                  <a:srgbClr val="376092"/>
                </a:solidFill>
              </a:rPr>
              <a:t>, </a:t>
            </a:r>
            <a:r>
              <a:rPr lang="en-US" sz="2300" dirty="0" err="1" smtClean="0">
                <a:solidFill>
                  <a:srgbClr val="376092"/>
                </a:solidFill>
              </a:rPr>
              <a:t>tanto</a:t>
            </a:r>
            <a:r>
              <a:rPr lang="en-US" sz="2300" dirty="0" smtClean="0">
                <a:solidFill>
                  <a:srgbClr val="376092"/>
                </a:solidFill>
              </a:rPr>
              <a:t> personas </a:t>
            </a:r>
            <a:r>
              <a:rPr lang="en-US" sz="2300" dirty="0" err="1" smtClean="0">
                <a:solidFill>
                  <a:srgbClr val="376092"/>
                </a:solidFill>
              </a:rPr>
              <a:t>naturales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como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jurídicas</a:t>
            </a:r>
            <a:r>
              <a:rPr lang="en-US" sz="2300" dirty="0" smtClean="0">
                <a:solidFill>
                  <a:srgbClr val="376092"/>
                </a:solidFill>
              </a:rPr>
              <a:t>, y se </a:t>
            </a:r>
            <a:r>
              <a:rPr lang="en-US" sz="2300" dirty="0" err="1" smtClean="0">
                <a:solidFill>
                  <a:srgbClr val="376092"/>
                </a:solidFill>
              </a:rPr>
              <a:t>aplica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sobre</a:t>
            </a:r>
            <a:r>
              <a:rPr lang="en-US" sz="2300" dirty="0" smtClean="0">
                <a:solidFill>
                  <a:srgbClr val="376092"/>
                </a:solidFill>
              </a:rPr>
              <a:t> el </a:t>
            </a:r>
            <a:r>
              <a:rPr lang="en-US" sz="2300" dirty="0" err="1" smtClean="0">
                <a:solidFill>
                  <a:srgbClr val="376092"/>
                </a:solidFill>
              </a:rPr>
              <a:t>ingreso</a:t>
            </a:r>
            <a:r>
              <a:rPr lang="en-US" sz="2300" dirty="0" smtClean="0">
                <a:solidFill>
                  <a:srgbClr val="376092"/>
                </a:solidFill>
              </a:rPr>
              <a:t> de </a:t>
            </a:r>
            <a:r>
              <a:rPr lang="en-US" sz="2300" dirty="0" err="1" smtClean="0">
                <a:solidFill>
                  <a:srgbClr val="376092"/>
                </a:solidFill>
              </a:rPr>
              <a:t>fuente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chilena</a:t>
            </a:r>
            <a:r>
              <a:rPr lang="en-US" sz="2300" dirty="0" smtClean="0">
                <a:solidFill>
                  <a:srgbClr val="376092"/>
                </a:solidFill>
              </a:rPr>
              <a:t>.</a:t>
            </a:r>
            <a:endParaRPr lang="en-US" sz="2300" dirty="0">
              <a:solidFill>
                <a:srgbClr val="376092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2300" dirty="0" smtClean="0">
                <a:solidFill>
                  <a:srgbClr val="376092"/>
                </a:solidFill>
              </a:rPr>
              <a:t>El </a:t>
            </a:r>
            <a:r>
              <a:rPr lang="en-US" sz="2300" dirty="0" err="1" smtClean="0">
                <a:solidFill>
                  <a:srgbClr val="376092"/>
                </a:solidFill>
              </a:rPr>
              <a:t>Impto</a:t>
            </a:r>
            <a:r>
              <a:rPr lang="en-US" sz="2300" dirty="0" smtClean="0">
                <a:solidFill>
                  <a:srgbClr val="376092"/>
                </a:solidFill>
              </a:rPr>
              <a:t>. a la </a:t>
            </a:r>
            <a:r>
              <a:rPr lang="en-US" sz="2300" dirty="0" err="1" smtClean="0">
                <a:solidFill>
                  <a:srgbClr val="376092"/>
                </a:solidFill>
              </a:rPr>
              <a:t>Renta</a:t>
            </a:r>
            <a:r>
              <a:rPr lang="en-US" sz="2300" dirty="0" smtClean="0">
                <a:solidFill>
                  <a:srgbClr val="376092"/>
                </a:solidFill>
              </a:rPr>
              <a:t> de 1</a:t>
            </a:r>
            <a:r>
              <a:rPr lang="en-US" sz="2300" baseline="30000" dirty="0" smtClean="0">
                <a:solidFill>
                  <a:srgbClr val="376092"/>
                </a:solidFill>
              </a:rPr>
              <a:t>a</a:t>
            </a:r>
            <a:r>
              <a:rPr lang="en-US" sz="2300" dirty="0" smtClean="0">
                <a:solidFill>
                  <a:srgbClr val="376092"/>
                </a:solidFill>
              </a:rPr>
              <a:t> Cat. se </a:t>
            </a:r>
            <a:r>
              <a:rPr lang="en-US" sz="2300" dirty="0" err="1" smtClean="0">
                <a:solidFill>
                  <a:srgbClr val="376092"/>
                </a:solidFill>
              </a:rPr>
              <a:t>puede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acreditar</a:t>
            </a:r>
            <a:r>
              <a:rPr lang="en-US" sz="2300" dirty="0" smtClean="0">
                <a:solidFill>
                  <a:srgbClr val="376092"/>
                </a:solidFill>
              </a:rPr>
              <a:t> contra </a:t>
            </a:r>
            <a:r>
              <a:rPr lang="en-US" sz="2300" dirty="0" err="1" smtClean="0">
                <a:solidFill>
                  <a:srgbClr val="376092"/>
                </a:solidFill>
              </a:rPr>
              <a:t>este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impuesto</a:t>
            </a:r>
            <a:r>
              <a:rPr lang="en-US" sz="2300" dirty="0" smtClean="0">
                <a:solidFill>
                  <a:srgbClr val="376092"/>
                </a:solidFill>
              </a:rPr>
              <a:t>.</a:t>
            </a:r>
            <a:endParaRPr lang="en-US" sz="2300" dirty="0">
              <a:solidFill>
                <a:srgbClr val="376092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2300" dirty="0" smtClean="0">
                <a:solidFill>
                  <a:srgbClr val="376092"/>
                </a:solidFill>
              </a:rPr>
              <a:t>La </a:t>
            </a:r>
            <a:r>
              <a:rPr lang="en-US" sz="2300" dirty="0" err="1" smtClean="0">
                <a:solidFill>
                  <a:srgbClr val="376092"/>
                </a:solidFill>
              </a:rPr>
              <a:t>tasa</a:t>
            </a:r>
            <a:r>
              <a:rPr lang="en-US" sz="2300" dirty="0" smtClean="0">
                <a:solidFill>
                  <a:srgbClr val="376092"/>
                </a:solidFill>
              </a:rPr>
              <a:t> general </a:t>
            </a:r>
            <a:r>
              <a:rPr lang="en-US" sz="2300" dirty="0" err="1" smtClean="0">
                <a:solidFill>
                  <a:srgbClr val="376092"/>
                </a:solidFill>
              </a:rPr>
              <a:t>es</a:t>
            </a:r>
            <a:r>
              <a:rPr lang="en-US" sz="2300" dirty="0" smtClean="0">
                <a:solidFill>
                  <a:srgbClr val="376092"/>
                </a:solidFill>
              </a:rPr>
              <a:t> de 35%. </a:t>
            </a:r>
            <a:r>
              <a:rPr lang="en-US" sz="2300" dirty="0" err="1" smtClean="0">
                <a:solidFill>
                  <a:srgbClr val="376092"/>
                </a:solidFill>
              </a:rPr>
              <a:t>Tasas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más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bajas</a:t>
            </a:r>
            <a:r>
              <a:rPr lang="en-US" sz="2300" dirty="0" smtClean="0">
                <a:solidFill>
                  <a:srgbClr val="376092"/>
                </a:solidFill>
              </a:rPr>
              <a:t> se </a:t>
            </a:r>
            <a:r>
              <a:rPr lang="en-US" sz="2300" dirty="0" err="1" smtClean="0">
                <a:solidFill>
                  <a:srgbClr val="376092"/>
                </a:solidFill>
              </a:rPr>
              <a:t>aplican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sobre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determinados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tipos</a:t>
            </a:r>
            <a:r>
              <a:rPr lang="en-US" sz="2300" dirty="0" smtClean="0">
                <a:solidFill>
                  <a:srgbClr val="376092"/>
                </a:solidFill>
              </a:rPr>
              <a:t> de </a:t>
            </a:r>
            <a:r>
              <a:rPr lang="en-US" sz="2300" dirty="0" err="1" smtClean="0">
                <a:solidFill>
                  <a:srgbClr val="376092"/>
                </a:solidFill>
              </a:rPr>
              <a:t>ingresos</a:t>
            </a:r>
            <a:r>
              <a:rPr lang="en-US" sz="2300" dirty="0" smtClean="0">
                <a:solidFill>
                  <a:srgbClr val="376092"/>
                </a:solidFill>
              </a:rPr>
              <a:t>.</a:t>
            </a:r>
            <a:endParaRPr lang="en-US" sz="2300" dirty="0">
              <a:solidFill>
                <a:srgbClr val="376092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2300" dirty="0" err="1" smtClean="0">
                <a:solidFill>
                  <a:srgbClr val="376092"/>
                </a:solidFill>
              </a:rPr>
              <a:t>Pagos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por</a:t>
            </a:r>
            <a:r>
              <a:rPr lang="en-US" sz="2300" dirty="0" smtClean="0">
                <a:solidFill>
                  <a:srgbClr val="376092"/>
                </a:solidFill>
              </a:rPr>
              <a:t> el </a:t>
            </a:r>
            <a:r>
              <a:rPr lang="en-US" sz="2300" dirty="0" err="1" smtClean="0">
                <a:solidFill>
                  <a:srgbClr val="376092"/>
                </a:solidFill>
              </a:rPr>
              <a:t>uso</a:t>
            </a:r>
            <a:r>
              <a:rPr lang="en-US" sz="2300" dirty="0" smtClean="0">
                <a:solidFill>
                  <a:srgbClr val="376092"/>
                </a:solidFill>
              </a:rPr>
              <a:t> de </a:t>
            </a:r>
            <a:r>
              <a:rPr lang="en-US" sz="2300" dirty="0" err="1" smtClean="0">
                <a:solidFill>
                  <a:srgbClr val="376092"/>
                </a:solidFill>
              </a:rPr>
              <a:t>marcas</a:t>
            </a:r>
            <a:r>
              <a:rPr lang="en-US" sz="2300" dirty="0" smtClean="0">
                <a:solidFill>
                  <a:srgbClr val="376092"/>
                </a:solidFill>
              </a:rPr>
              <a:t>, </a:t>
            </a:r>
            <a:r>
              <a:rPr lang="en-US" sz="2300" dirty="0" err="1" smtClean="0">
                <a:solidFill>
                  <a:srgbClr val="376092"/>
                </a:solidFill>
              </a:rPr>
              <a:t>regalías</a:t>
            </a:r>
            <a:r>
              <a:rPr lang="en-US" sz="2300" dirty="0" smtClean="0">
                <a:solidFill>
                  <a:srgbClr val="376092"/>
                </a:solidFill>
              </a:rPr>
              <a:t>, </a:t>
            </a:r>
            <a:r>
              <a:rPr lang="en-US" sz="2300" dirty="0" err="1" smtClean="0">
                <a:solidFill>
                  <a:srgbClr val="376092"/>
                </a:solidFill>
              </a:rPr>
              <a:t>patentes</a:t>
            </a:r>
            <a:r>
              <a:rPr lang="en-US" sz="2300" dirty="0">
                <a:solidFill>
                  <a:srgbClr val="376092"/>
                </a:solidFill>
              </a:rPr>
              <a:t>, </a:t>
            </a:r>
            <a:r>
              <a:rPr lang="en-US" sz="2300" dirty="0" err="1" smtClean="0">
                <a:solidFill>
                  <a:srgbClr val="376092"/>
                </a:solidFill>
              </a:rPr>
              <a:t>fórmulas</a:t>
            </a:r>
            <a:r>
              <a:rPr lang="en-US" sz="2300" dirty="0">
                <a:solidFill>
                  <a:srgbClr val="376092"/>
                </a:solidFill>
              </a:rPr>
              <a:t>, </a:t>
            </a:r>
            <a:r>
              <a:rPr lang="en-US" sz="2300" dirty="0" smtClean="0">
                <a:solidFill>
                  <a:srgbClr val="376092"/>
                </a:solidFill>
              </a:rPr>
              <a:t> y </a:t>
            </a:r>
            <a:r>
              <a:rPr lang="en-US" sz="2300" dirty="0" err="1" smtClean="0">
                <a:solidFill>
                  <a:srgbClr val="376092"/>
                </a:solidFill>
              </a:rPr>
              <a:t>servicios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similares</a:t>
            </a:r>
            <a:r>
              <a:rPr lang="en-US" sz="2300" dirty="0" smtClean="0">
                <a:solidFill>
                  <a:srgbClr val="376092"/>
                </a:solidFill>
              </a:rPr>
              <a:t> son </a:t>
            </a:r>
            <a:r>
              <a:rPr lang="en-US" sz="2300" dirty="0" err="1" smtClean="0">
                <a:solidFill>
                  <a:srgbClr val="376092"/>
                </a:solidFill>
              </a:rPr>
              <a:t>gravados</a:t>
            </a:r>
            <a:r>
              <a:rPr lang="en-US" sz="2300" dirty="0" smtClean="0">
                <a:solidFill>
                  <a:srgbClr val="376092"/>
                </a:solidFill>
              </a:rPr>
              <a:t> con </a:t>
            </a:r>
            <a:r>
              <a:rPr lang="en-US" sz="2300" dirty="0" err="1" smtClean="0">
                <a:solidFill>
                  <a:srgbClr val="376092"/>
                </a:solidFill>
              </a:rPr>
              <a:t>tasas</a:t>
            </a:r>
            <a:r>
              <a:rPr lang="en-US" sz="2300" dirty="0" smtClean="0">
                <a:solidFill>
                  <a:srgbClr val="376092"/>
                </a:solidFill>
              </a:rPr>
              <a:t> de 15</a:t>
            </a:r>
            <a:r>
              <a:rPr lang="en-US" sz="2300" dirty="0">
                <a:solidFill>
                  <a:srgbClr val="376092"/>
                </a:solidFill>
              </a:rPr>
              <a:t>% or 30%, </a:t>
            </a:r>
            <a:r>
              <a:rPr lang="en-US" sz="2300" dirty="0" err="1" smtClean="0">
                <a:solidFill>
                  <a:srgbClr val="376092"/>
                </a:solidFill>
              </a:rPr>
              <a:t>dependiendo</a:t>
            </a:r>
            <a:r>
              <a:rPr lang="en-US" sz="2300" dirty="0" smtClean="0">
                <a:solidFill>
                  <a:srgbClr val="376092"/>
                </a:solidFill>
              </a:rPr>
              <a:t> de las </a:t>
            </a:r>
            <a:r>
              <a:rPr lang="en-US" sz="2300" dirty="0" err="1" smtClean="0">
                <a:solidFill>
                  <a:srgbClr val="376092"/>
                </a:solidFill>
              </a:rPr>
              <a:t>circunstancias</a:t>
            </a:r>
            <a:r>
              <a:rPr lang="en-US" sz="2300" dirty="0" smtClean="0">
                <a:solidFill>
                  <a:srgbClr val="376092"/>
                </a:solidFill>
              </a:rPr>
              <a:t>.</a:t>
            </a:r>
            <a:endParaRPr lang="en-US" sz="2300" dirty="0">
              <a:solidFill>
                <a:srgbClr val="376092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2300" dirty="0" err="1" smtClean="0">
                <a:solidFill>
                  <a:srgbClr val="376092"/>
                </a:solidFill>
              </a:rPr>
              <a:t>Pagos</a:t>
            </a:r>
            <a:r>
              <a:rPr lang="en-US" sz="2300" dirty="0" smtClean="0">
                <a:solidFill>
                  <a:srgbClr val="376092"/>
                </a:solidFill>
              </a:rPr>
              <a:t> a </a:t>
            </a:r>
            <a:r>
              <a:rPr lang="en-US" sz="2300" dirty="0" err="1" smtClean="0">
                <a:solidFill>
                  <a:srgbClr val="376092"/>
                </a:solidFill>
              </a:rPr>
              <a:t>extranjeros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por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asesorías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técnicas</a:t>
            </a:r>
            <a:r>
              <a:rPr lang="en-US" sz="2300" dirty="0" smtClean="0">
                <a:solidFill>
                  <a:srgbClr val="376092"/>
                </a:solidFill>
              </a:rPr>
              <a:t> y </a:t>
            </a:r>
            <a:r>
              <a:rPr lang="en-US" sz="2300" dirty="0" err="1" smtClean="0">
                <a:solidFill>
                  <a:srgbClr val="376092"/>
                </a:solidFill>
              </a:rPr>
              <a:t>trabajos</a:t>
            </a:r>
            <a:r>
              <a:rPr lang="en-US" sz="2300" dirty="0" smtClean="0">
                <a:solidFill>
                  <a:srgbClr val="376092"/>
                </a:solidFill>
              </a:rPr>
              <a:t> de </a:t>
            </a:r>
            <a:r>
              <a:rPr lang="en-US" sz="2300" dirty="0" err="1" smtClean="0">
                <a:solidFill>
                  <a:srgbClr val="376092"/>
                </a:solidFill>
              </a:rPr>
              <a:t>ingeniería</a:t>
            </a:r>
            <a:r>
              <a:rPr lang="en-US" sz="2300" dirty="0" smtClean="0">
                <a:solidFill>
                  <a:srgbClr val="376092"/>
                </a:solidFill>
              </a:rPr>
              <a:t> son </a:t>
            </a:r>
            <a:r>
              <a:rPr lang="en-US" sz="2300" dirty="0" err="1" smtClean="0">
                <a:solidFill>
                  <a:srgbClr val="376092"/>
                </a:solidFill>
              </a:rPr>
              <a:t>gravados</a:t>
            </a:r>
            <a:r>
              <a:rPr lang="en-US" sz="2300" dirty="0" smtClean="0">
                <a:solidFill>
                  <a:srgbClr val="376092"/>
                </a:solidFill>
              </a:rPr>
              <a:t> con </a:t>
            </a:r>
            <a:r>
              <a:rPr lang="en-US" sz="2300" dirty="0" err="1" smtClean="0">
                <a:solidFill>
                  <a:srgbClr val="376092"/>
                </a:solidFill>
              </a:rPr>
              <a:t>tasas</a:t>
            </a:r>
            <a:r>
              <a:rPr lang="en-US" sz="2300" dirty="0" smtClean="0">
                <a:solidFill>
                  <a:srgbClr val="376092"/>
                </a:solidFill>
              </a:rPr>
              <a:t> de 15</a:t>
            </a:r>
            <a:r>
              <a:rPr lang="en-US" sz="2300" dirty="0">
                <a:solidFill>
                  <a:srgbClr val="376092"/>
                </a:solidFill>
              </a:rPr>
              <a:t>% or 20</a:t>
            </a:r>
            <a:r>
              <a:rPr lang="en-US" sz="2300" dirty="0" smtClean="0">
                <a:solidFill>
                  <a:srgbClr val="376092"/>
                </a:solidFill>
              </a:rPr>
              <a:t>%.</a:t>
            </a:r>
            <a:endParaRPr lang="en-US" sz="2300" dirty="0">
              <a:solidFill>
                <a:srgbClr val="376092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2300" dirty="0" err="1" smtClean="0">
                <a:solidFill>
                  <a:srgbClr val="376092"/>
                </a:solidFill>
              </a:rPr>
              <a:t>Intereses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pagados</a:t>
            </a:r>
            <a:r>
              <a:rPr lang="en-US" sz="2300" dirty="0" smtClean="0">
                <a:solidFill>
                  <a:srgbClr val="376092"/>
                </a:solidFill>
              </a:rPr>
              <a:t> a </a:t>
            </a:r>
            <a:r>
              <a:rPr lang="en-US" sz="2300" dirty="0" err="1" smtClean="0">
                <a:solidFill>
                  <a:srgbClr val="376092"/>
                </a:solidFill>
              </a:rPr>
              <a:t>bancos</a:t>
            </a:r>
            <a:r>
              <a:rPr lang="en-US" sz="2300" dirty="0" smtClean="0">
                <a:solidFill>
                  <a:srgbClr val="376092"/>
                </a:solidFill>
              </a:rPr>
              <a:t> son </a:t>
            </a:r>
            <a:r>
              <a:rPr lang="en-US" sz="2300" dirty="0" err="1" smtClean="0">
                <a:solidFill>
                  <a:srgbClr val="376092"/>
                </a:solidFill>
              </a:rPr>
              <a:t>gravados</a:t>
            </a:r>
            <a:r>
              <a:rPr lang="en-US" sz="2300" dirty="0" smtClean="0">
                <a:solidFill>
                  <a:srgbClr val="376092"/>
                </a:solidFill>
              </a:rPr>
              <a:t> con </a:t>
            </a:r>
            <a:r>
              <a:rPr lang="en-US" sz="2300" dirty="0" err="1" smtClean="0">
                <a:solidFill>
                  <a:srgbClr val="376092"/>
                </a:solidFill>
              </a:rPr>
              <a:t>una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tasa</a:t>
            </a:r>
            <a:r>
              <a:rPr lang="en-US" sz="2300" dirty="0" smtClean="0">
                <a:solidFill>
                  <a:srgbClr val="376092"/>
                </a:solidFill>
              </a:rPr>
              <a:t> de 4% </a:t>
            </a:r>
            <a:r>
              <a:rPr lang="en-US" sz="2300" dirty="0">
                <a:solidFill>
                  <a:srgbClr val="376092"/>
                </a:solidFill>
              </a:rPr>
              <a:t>(35% 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si</a:t>
            </a:r>
            <a:r>
              <a:rPr lang="en-US" sz="2300" dirty="0" smtClean="0">
                <a:solidFill>
                  <a:srgbClr val="376092"/>
                </a:solidFill>
              </a:rPr>
              <a:t> se </a:t>
            </a:r>
            <a:r>
              <a:rPr lang="en-US" sz="2300" dirty="0" err="1" smtClean="0">
                <a:solidFill>
                  <a:srgbClr val="376092"/>
                </a:solidFill>
              </a:rPr>
              <a:t>paga</a:t>
            </a:r>
            <a:r>
              <a:rPr lang="en-US" sz="2300" dirty="0" smtClean="0">
                <a:solidFill>
                  <a:srgbClr val="376092"/>
                </a:solidFill>
              </a:rPr>
              <a:t> a </a:t>
            </a:r>
            <a:r>
              <a:rPr lang="en-US" sz="2300" dirty="0" err="1" smtClean="0">
                <a:solidFill>
                  <a:srgbClr val="376092"/>
                </a:solidFill>
              </a:rPr>
              <a:t>partes</a:t>
            </a:r>
            <a:r>
              <a:rPr lang="en-US" sz="2300" dirty="0" smtClean="0">
                <a:solidFill>
                  <a:srgbClr val="376092"/>
                </a:solidFill>
              </a:rPr>
              <a:t> </a:t>
            </a:r>
            <a:r>
              <a:rPr lang="en-US" sz="2300" dirty="0" err="1" smtClean="0">
                <a:solidFill>
                  <a:srgbClr val="376092"/>
                </a:solidFill>
              </a:rPr>
              <a:t>relacionadas</a:t>
            </a:r>
            <a:r>
              <a:rPr lang="en-US" sz="2300" dirty="0" smtClean="0">
                <a:solidFill>
                  <a:srgbClr val="376092"/>
                </a:solidFill>
              </a:rPr>
              <a:t>; </a:t>
            </a:r>
            <a:r>
              <a:rPr lang="en-US" sz="2300" dirty="0" err="1" smtClean="0">
                <a:solidFill>
                  <a:srgbClr val="376092"/>
                </a:solidFill>
              </a:rPr>
              <a:t>reglas</a:t>
            </a:r>
            <a:r>
              <a:rPr lang="en-US" sz="2300" dirty="0" smtClean="0">
                <a:solidFill>
                  <a:srgbClr val="376092"/>
                </a:solidFill>
              </a:rPr>
              <a:t> de </a:t>
            </a:r>
            <a:r>
              <a:rPr lang="en-US" sz="2300" dirty="0" err="1" smtClean="0">
                <a:solidFill>
                  <a:srgbClr val="376092"/>
                </a:solidFill>
              </a:rPr>
              <a:t>subcapitalización</a:t>
            </a:r>
            <a:r>
              <a:rPr lang="en-US" sz="2300" dirty="0" smtClean="0">
                <a:solidFill>
                  <a:srgbClr val="376092"/>
                </a:solidFill>
              </a:rPr>
              <a:t> se </a:t>
            </a:r>
            <a:r>
              <a:rPr lang="en-US" sz="2300" dirty="0" err="1" smtClean="0">
                <a:solidFill>
                  <a:srgbClr val="376092"/>
                </a:solidFill>
              </a:rPr>
              <a:t>aplican</a:t>
            </a:r>
            <a:r>
              <a:rPr lang="en-US" sz="2300" dirty="0" smtClean="0">
                <a:solidFill>
                  <a:srgbClr val="376092"/>
                </a:solidFill>
              </a:rPr>
              <a:t> en </a:t>
            </a:r>
            <a:r>
              <a:rPr lang="en-US" sz="2300" dirty="0" err="1" smtClean="0">
                <a:solidFill>
                  <a:srgbClr val="376092"/>
                </a:solidFill>
              </a:rPr>
              <a:t>sobreendeudamiento</a:t>
            </a:r>
            <a:r>
              <a:rPr lang="en-US" sz="2300" dirty="0" smtClean="0">
                <a:solidFill>
                  <a:srgbClr val="376092"/>
                </a:solidFill>
              </a:rPr>
              <a:t> con </a:t>
            </a:r>
            <a:r>
              <a:rPr lang="en-US" sz="2300" dirty="0" err="1" smtClean="0">
                <a:solidFill>
                  <a:srgbClr val="376092"/>
                </a:solidFill>
              </a:rPr>
              <a:t>relación</a:t>
            </a:r>
            <a:r>
              <a:rPr lang="en-US" sz="2300" dirty="0" smtClean="0">
                <a:solidFill>
                  <a:srgbClr val="376092"/>
                </a:solidFill>
              </a:rPr>
              <a:t> 3:1).</a:t>
            </a:r>
            <a:endParaRPr lang="en-US" sz="2300" dirty="0">
              <a:solidFill>
                <a:srgbClr val="376092"/>
              </a:solidFill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58371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50825" y="704841"/>
            <a:ext cx="8656638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en-US" sz="3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Impto</a:t>
            </a:r>
            <a:r>
              <a:rPr lang="en-US" sz="3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 </a:t>
            </a:r>
            <a:r>
              <a:rPr lang="en-US" sz="3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Específico</a:t>
            </a:r>
            <a:r>
              <a:rPr lang="en-US" sz="3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a la </a:t>
            </a:r>
            <a:r>
              <a:rPr lang="en-US" sz="3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Actividad</a:t>
            </a:r>
            <a:r>
              <a:rPr lang="en-US" sz="3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3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Minera</a:t>
            </a:r>
            <a:r>
              <a:rPr lang="en-US" sz="3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endParaRPr lang="en-US" sz="320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609600" indent="-6096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Grava 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ingreso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operacional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proveniente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la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actividad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minera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,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obtenida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por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un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explotador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minero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</a:t>
            </a:r>
            <a:endParaRPr lang="en-US" sz="200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609600" indent="-6096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Explotador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minero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se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refiere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a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todas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las personas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naturales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o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jurídicas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que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extraen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substancias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minerales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y las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venden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en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cualquier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estado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producción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</a:t>
            </a:r>
            <a:endParaRPr lang="en-US" sz="200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609600" indent="-6096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Explotadores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mineros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cuyas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ventas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anuales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sean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equivalentes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a un valor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que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se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encuentre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entre las 12.000 y 50.000 TM de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cobre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fino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(TMCF) pagan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una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tasa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progresiva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que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varía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entre 0,5</a:t>
            </a:r>
            <a:r>
              <a:rPr lang="en-US" sz="20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% 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y 4,5%.</a:t>
            </a:r>
            <a:endParaRPr lang="en-US" sz="200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609600" indent="-6096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Explotadores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mineros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cuyas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ventas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anuales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sean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sean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superiores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al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equivalente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a  50.000 TMCF y 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margen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operacional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obtenido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 sea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igual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o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menor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a 85, pagan el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impuesto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con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una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tasa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p</a:t>
            </a:r>
            <a:r>
              <a:rPr lang="en-GB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rogresiva</a:t>
            </a:r>
            <a:r>
              <a:rPr lang="en-GB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GB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que</a:t>
            </a:r>
            <a:r>
              <a:rPr lang="en-GB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GB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va</a:t>
            </a:r>
            <a:r>
              <a:rPr lang="en-GB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entre 5</a:t>
            </a:r>
            <a:r>
              <a:rPr lang="en-GB" sz="20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% </a:t>
            </a:r>
            <a:r>
              <a:rPr lang="en-GB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 34,5</a:t>
            </a:r>
            <a:r>
              <a:rPr lang="en-GB" sz="20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%; </a:t>
            </a:r>
            <a:r>
              <a:rPr lang="en-GB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si</a:t>
            </a:r>
            <a:r>
              <a:rPr lang="en-GB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el </a:t>
            </a:r>
            <a:r>
              <a:rPr lang="en-GB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margen</a:t>
            </a:r>
            <a:r>
              <a:rPr lang="en-GB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GB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es</a:t>
            </a:r>
            <a:r>
              <a:rPr lang="en-GB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mayor a 85</a:t>
            </a:r>
            <a:r>
              <a:rPr lang="en-GB" sz="20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, </a:t>
            </a:r>
            <a:r>
              <a:rPr lang="en-GB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se </a:t>
            </a:r>
            <a:r>
              <a:rPr lang="en-GB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aplica</a:t>
            </a:r>
            <a:r>
              <a:rPr lang="en-GB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GB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una</a:t>
            </a:r>
            <a:r>
              <a:rPr lang="en-GB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GB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tasa</a:t>
            </a:r>
            <a:r>
              <a:rPr lang="en-GB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14%.</a:t>
            </a:r>
            <a:endParaRPr lang="en-GB" sz="200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609600" indent="-6096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Los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explotadores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mineros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cuyas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ventas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anuales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sean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inferiores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a 12.000 TMCF no pagan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este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impuesto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</a:t>
            </a:r>
            <a:endParaRPr lang="en-US" sz="200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609600" indent="-6096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El valor de la TM de CU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fino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calculado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acuerdo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a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su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precio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promedio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cotizado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en la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Bolsa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Metales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</a:t>
            </a:r>
            <a:r>
              <a:rPr lang="en-US" sz="20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Londres</a:t>
            </a:r>
            <a:r>
              <a:rPr lang="en-US" sz="20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.</a:t>
            </a:r>
            <a:endParaRPr lang="en-US" sz="200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</p:txBody>
      </p: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0419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Group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939857"/>
              </p:ext>
            </p:extLst>
          </p:nvPr>
        </p:nvGraphicFramePr>
        <p:xfrm>
          <a:off x="611188" y="1700213"/>
          <a:ext cx="8153400" cy="4267200"/>
        </p:xfrm>
        <a:graphic>
          <a:graphicData uri="http://schemas.openxmlformats.org/drawingml/2006/table">
            <a:tbl>
              <a:tblPr/>
              <a:tblGrid>
                <a:gridCol w="4176712"/>
                <a:gridCol w="1766888"/>
                <a:gridCol w="22098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Empresa</a:t>
                      </a:r>
                      <a:endParaRPr kumimoji="0" lang="en-US" sz="2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Utilidades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1.000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Impto. </a:t>
                      </a:r>
                      <a:r>
                        <a:rPr kumimoji="0" lang="en-US" sz="21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a la </a:t>
                      </a:r>
                      <a:r>
                        <a:rPr kumimoji="0" lang="en-US" sz="21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Renta</a:t>
                      </a:r>
                      <a:r>
                        <a:rPr kumimoji="0" lang="en-US" sz="21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de 1</a:t>
                      </a:r>
                      <a:r>
                        <a:rPr kumimoji="0" lang="en-US" sz="2100" b="0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21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1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Categoría</a:t>
                      </a:r>
                      <a:endParaRPr kumimoji="0" lang="en-US" sz="21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1.000*21%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Utilidad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después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de impto.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790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Utilidades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distribuidas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(supuesto</a:t>
                      </a:r>
                      <a:r>
                        <a:rPr kumimoji="0" lang="en-US" sz="1800" b="0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237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Socio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Base </a:t>
                      </a:r>
                      <a:r>
                        <a:rPr kumimoji="0" lang="en-US" sz="22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imponible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237/(1-21%)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Impto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. a la </a:t>
                      </a:r>
                      <a:r>
                        <a:rPr kumimoji="0" lang="en-US" sz="22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Renta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Personal</a:t>
                      </a:r>
                      <a:r>
                        <a:rPr kumimoji="0" lang="en-US" sz="2200" b="0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300*40%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Crédito</a:t>
                      </a:r>
                      <a:r>
                        <a:rPr kumimoji="0" lang="en-US" sz="1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por</a:t>
                      </a:r>
                      <a:r>
                        <a:rPr kumimoji="0" lang="en-US" sz="1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Impto</a:t>
                      </a:r>
                      <a:r>
                        <a:rPr kumimoji="0" lang="en-US" sz="1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. a la </a:t>
                      </a:r>
                      <a:r>
                        <a:rPr kumimoji="0" lang="en-US" sz="17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Renta</a:t>
                      </a:r>
                      <a:r>
                        <a:rPr kumimoji="0" lang="en-US" sz="1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de 1</a:t>
                      </a:r>
                      <a:r>
                        <a:rPr kumimoji="0" lang="en-US" sz="1700" b="0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Cat.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300*21%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(63)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Impto. 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a la </a:t>
                      </a:r>
                      <a:r>
                        <a:rPr kumimoji="0" lang="en-US" sz="22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Renta</a:t>
                      </a: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 Personal </a:t>
                      </a:r>
                      <a:r>
                        <a:rPr kumimoji="0" lang="en-US" sz="22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neto</a:t>
                      </a:r>
                      <a:endParaRPr kumimoji="0" lang="en-US" sz="2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37609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76092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68" name="Rectangle 9"/>
          <p:cNvSpPr>
            <a:spLocks noChangeArrowheads="1"/>
          </p:cNvSpPr>
          <p:nvPr/>
        </p:nvSpPr>
        <p:spPr bwMode="auto">
          <a:xfrm>
            <a:off x="684213" y="658813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s-CL" dirty="0" smtClean="0">
                <a:solidFill>
                  <a:srgbClr val="376092"/>
                </a:solidFill>
              </a:rPr>
              <a:t>Integración del Impto. a la Renta</a:t>
            </a:r>
            <a:endParaRPr lang="es-ES" dirty="0">
              <a:solidFill>
                <a:srgbClr val="376092"/>
              </a:solidFill>
            </a:endParaRPr>
          </a:p>
        </p:txBody>
      </p: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684213" y="6184591"/>
            <a:ext cx="60480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100" baseline="30000" dirty="0">
                <a:solidFill>
                  <a:srgbClr val="376092"/>
                </a:solidFill>
                <a:latin typeface="Arial" charset="0"/>
              </a:rPr>
              <a:t>1</a:t>
            </a:r>
            <a:r>
              <a:rPr lang="es-CL" sz="1100" dirty="0" smtClean="0">
                <a:solidFill>
                  <a:srgbClr val="376092"/>
                </a:solidFill>
                <a:latin typeface="Arial" charset="0"/>
              </a:rPr>
              <a:t>: Porcentaje que deben distribuir las sociedades anónimas abiertas.</a:t>
            </a:r>
          </a:p>
          <a:p>
            <a:r>
              <a:rPr lang="es-CL" sz="1100" baseline="30000" dirty="0" smtClean="0">
                <a:solidFill>
                  <a:srgbClr val="376092"/>
                </a:solidFill>
                <a:latin typeface="Arial" charset="0"/>
              </a:rPr>
              <a:t>2</a:t>
            </a:r>
            <a:r>
              <a:rPr lang="es-CL" sz="1100" dirty="0" smtClean="0">
                <a:solidFill>
                  <a:srgbClr val="376092"/>
                </a:solidFill>
                <a:latin typeface="Arial" charset="0"/>
              </a:rPr>
              <a:t>: Se </a:t>
            </a:r>
            <a:r>
              <a:rPr lang="es-CL" sz="1100" dirty="0">
                <a:solidFill>
                  <a:srgbClr val="376092"/>
                </a:solidFill>
                <a:latin typeface="Arial" charset="0"/>
              </a:rPr>
              <a:t>asume la tasa marginal máxima.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1745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CONTENIDO</a:t>
            </a:r>
            <a:endParaRPr lang="es-CL" sz="2400" b="1" dirty="0">
              <a:solidFill>
                <a:srgbClr val="376092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428625" y="428625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819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28625" y="1125538"/>
            <a:ext cx="8215313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SzPct val="80000"/>
              <a:buFontTx/>
              <a:buAutoNum type="arabicPeriod"/>
              <a:defRPr/>
            </a:pPr>
            <a:r>
              <a:rPr lang="en-US" sz="2400" dirty="0" err="1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Administración</a:t>
            </a:r>
            <a:r>
              <a:rPr lang="en-US" sz="2400" dirty="0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 </a:t>
            </a:r>
            <a:r>
              <a:rPr lang="en-US" sz="2400" dirty="0" err="1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Tributaria</a:t>
            </a:r>
            <a:endParaRPr lang="en-US" sz="2400" dirty="0">
              <a:ln w="12700">
                <a:noFill/>
                <a:prstDash val="solid"/>
              </a:ln>
              <a:solidFill>
                <a:srgbClr val="376092"/>
              </a:solidFill>
              <a:latin typeface="+mn-lt"/>
              <a:cs typeface="Lucida Sans Unicode" pitchFamily="34" charset="0"/>
            </a:endParaRPr>
          </a:p>
          <a:p>
            <a:pPr marL="514350" indent="-514350">
              <a:buSzPct val="80000"/>
              <a:buFontTx/>
              <a:buAutoNum type="arabicPeriod"/>
              <a:defRPr/>
            </a:pPr>
            <a:endParaRPr lang="en-US" sz="2400" dirty="0">
              <a:ln w="12700">
                <a:noFill/>
                <a:prstDash val="solid"/>
              </a:ln>
              <a:solidFill>
                <a:srgbClr val="376092"/>
              </a:solidFill>
              <a:latin typeface="+mn-lt"/>
              <a:cs typeface="Lucida Sans Unicode" pitchFamily="34" charset="0"/>
            </a:endParaRPr>
          </a:p>
          <a:p>
            <a:pPr marL="514350" indent="-514350">
              <a:buSzPct val="80000"/>
              <a:buFontTx/>
              <a:buAutoNum type="arabicPeriod"/>
              <a:defRPr/>
            </a:pPr>
            <a:r>
              <a:rPr lang="en-US" sz="2400" dirty="0" err="1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Carga</a:t>
            </a:r>
            <a:r>
              <a:rPr lang="en-US" sz="2400" dirty="0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 </a:t>
            </a:r>
            <a:r>
              <a:rPr lang="en-US" sz="2400" dirty="0" err="1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Tributaria</a:t>
            </a:r>
            <a:endParaRPr lang="en-US" sz="2400" dirty="0">
              <a:ln w="12700">
                <a:noFill/>
                <a:prstDash val="solid"/>
              </a:ln>
              <a:solidFill>
                <a:srgbClr val="376092"/>
              </a:solidFill>
              <a:latin typeface="+mn-lt"/>
              <a:cs typeface="Lucida Sans Unicode" pitchFamily="34" charset="0"/>
            </a:endParaRPr>
          </a:p>
          <a:p>
            <a:pPr marL="514350" indent="-514350">
              <a:buSzPct val="80000"/>
              <a:buFontTx/>
              <a:buAutoNum type="arabicPeriod"/>
              <a:defRPr/>
            </a:pPr>
            <a:endParaRPr lang="en-US" sz="2400" dirty="0">
              <a:ln w="12700">
                <a:noFill/>
                <a:prstDash val="solid"/>
              </a:ln>
              <a:solidFill>
                <a:srgbClr val="376092"/>
              </a:solidFill>
              <a:latin typeface="+mn-lt"/>
              <a:cs typeface="Lucida Sans Unicode" pitchFamily="34" charset="0"/>
            </a:endParaRPr>
          </a:p>
          <a:p>
            <a:pPr marL="514350" indent="-514350">
              <a:buSzPct val="80000"/>
              <a:buFontTx/>
              <a:buAutoNum type="arabicPeriod"/>
              <a:defRPr/>
            </a:pPr>
            <a:r>
              <a:rPr lang="en-US" sz="2400" dirty="0" err="1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Estructura</a:t>
            </a:r>
            <a:r>
              <a:rPr lang="en-US" sz="2400" dirty="0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 </a:t>
            </a:r>
            <a:r>
              <a:rPr lang="en-US" sz="2400" dirty="0" err="1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Tributaria</a:t>
            </a:r>
            <a:endParaRPr lang="en-US" sz="2400" dirty="0" smtClean="0">
              <a:ln w="12700">
                <a:noFill/>
                <a:prstDash val="solid"/>
              </a:ln>
              <a:solidFill>
                <a:srgbClr val="376092"/>
              </a:solidFill>
              <a:latin typeface="+mn-lt"/>
              <a:cs typeface="Lucida Sans Unicode" pitchFamily="34" charset="0"/>
            </a:endParaRPr>
          </a:p>
          <a:p>
            <a:pPr marL="514350" indent="-514350">
              <a:buSzPct val="80000"/>
              <a:buFontTx/>
              <a:buAutoNum type="arabicPeriod"/>
              <a:defRPr/>
            </a:pPr>
            <a:endParaRPr lang="en-US" sz="2400" dirty="0" smtClean="0">
              <a:ln w="12700">
                <a:noFill/>
                <a:prstDash val="solid"/>
              </a:ln>
              <a:solidFill>
                <a:srgbClr val="376092"/>
              </a:solidFill>
              <a:latin typeface="+mn-lt"/>
              <a:cs typeface="Lucida Sans Unicode" pitchFamily="34" charset="0"/>
            </a:endParaRPr>
          </a:p>
          <a:p>
            <a:pPr marL="514350" indent="-514350">
              <a:buSzPct val="80000"/>
              <a:buFontTx/>
              <a:buAutoNum type="arabicPeriod"/>
              <a:defRPr/>
            </a:pPr>
            <a:r>
              <a:rPr lang="en-US" sz="2400" dirty="0" err="1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Reforma</a:t>
            </a:r>
            <a:r>
              <a:rPr lang="en-US" sz="2400" dirty="0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 </a:t>
            </a:r>
            <a:r>
              <a:rPr lang="en-US" sz="2400" dirty="0" err="1" smtClean="0">
                <a:ln w="12700">
                  <a:noFill/>
                  <a:prstDash val="solid"/>
                </a:ln>
                <a:solidFill>
                  <a:srgbClr val="376092"/>
                </a:solidFill>
                <a:latin typeface="+mn-lt"/>
                <a:cs typeface="Lucida Sans Unicode" pitchFamily="34" charset="0"/>
              </a:rPr>
              <a:t>Tributaria</a:t>
            </a:r>
            <a:endParaRPr lang="en-US" sz="2400" dirty="0">
              <a:ln w="12700">
                <a:noFill/>
                <a:prstDash val="solid"/>
              </a:ln>
              <a:solidFill>
                <a:srgbClr val="376092"/>
              </a:solidFill>
              <a:latin typeface="+mn-lt"/>
              <a:cs typeface="Lucida Sans Unicode" pitchFamily="34" charset="0"/>
            </a:endParaRPr>
          </a:p>
          <a:p>
            <a:pPr marL="514350" indent="-514350">
              <a:buSzPct val="80000"/>
              <a:buFontTx/>
              <a:buAutoNum type="arabicPeriod"/>
              <a:defRPr/>
            </a:pPr>
            <a:endParaRPr lang="en-US" sz="2400" dirty="0">
              <a:ln w="12700">
                <a:noFill/>
                <a:prstDash val="solid"/>
              </a:ln>
              <a:solidFill>
                <a:srgbClr val="376092"/>
              </a:solidFill>
              <a:latin typeface="+mn-lt"/>
              <a:cs typeface="Lucida Sans Unicode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246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470" name="Rectangle 8"/>
          <p:cNvSpPr>
            <a:spLocks noChangeArrowheads="1"/>
          </p:cNvSpPr>
          <p:nvPr/>
        </p:nvSpPr>
        <p:spPr bwMode="auto">
          <a:xfrm>
            <a:off x="304800" y="1219200"/>
            <a:ext cx="861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3716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s-CL" sz="2200" dirty="0" smtClean="0">
                <a:solidFill>
                  <a:srgbClr val="376092"/>
                </a:solidFill>
              </a:rPr>
              <a:t>Grava con una tasa de 19</a:t>
            </a:r>
            <a:r>
              <a:rPr lang="es-CL" sz="2200" dirty="0">
                <a:solidFill>
                  <a:srgbClr val="376092"/>
                </a:solidFill>
              </a:rPr>
              <a:t>% </a:t>
            </a:r>
            <a:r>
              <a:rPr lang="es-CL" sz="2200" dirty="0" smtClean="0">
                <a:solidFill>
                  <a:srgbClr val="376092"/>
                </a:solidFill>
              </a:rPr>
              <a:t>las ventas de bienes y la prestación de servicios.</a:t>
            </a:r>
            <a:endParaRPr lang="es-CL" sz="2200" dirty="0">
              <a:solidFill>
                <a:srgbClr val="376092"/>
              </a:solidFill>
            </a:endParaRPr>
          </a:p>
          <a:p>
            <a:pPr eaLnBrk="1" hangingPunct="1"/>
            <a:r>
              <a:rPr lang="es-CL" sz="2200" dirty="0" smtClean="0">
                <a:solidFill>
                  <a:srgbClr val="376092"/>
                </a:solidFill>
              </a:rPr>
              <a:t>No existe umbral de registro.</a:t>
            </a:r>
            <a:endParaRPr lang="es-CL" sz="2200" dirty="0">
              <a:solidFill>
                <a:srgbClr val="376092"/>
              </a:solidFill>
            </a:endParaRPr>
          </a:p>
          <a:p>
            <a:pPr eaLnBrk="1" hangingPunct="1"/>
            <a:r>
              <a:rPr lang="es-CL" sz="2200" dirty="0" smtClean="0">
                <a:solidFill>
                  <a:srgbClr val="376092"/>
                </a:solidFill>
              </a:rPr>
              <a:t>Amplia base imponible: pocas exenciones.</a:t>
            </a:r>
            <a:endParaRPr lang="es-CL" sz="2200" dirty="0">
              <a:solidFill>
                <a:srgbClr val="376092"/>
              </a:solidFill>
            </a:endParaRPr>
          </a:p>
          <a:p>
            <a:pPr lvl="2" eaLnBrk="1" hangingPunct="1"/>
            <a:r>
              <a:rPr lang="es-CL" sz="2200" dirty="0" smtClean="0">
                <a:solidFill>
                  <a:srgbClr val="376092"/>
                </a:solidFill>
              </a:rPr>
              <a:t>Servicios de salud, educación, transporte de pasajeros, intereses financieros, y ciertos servicios culturales.</a:t>
            </a:r>
            <a:endParaRPr lang="es-CL" sz="2200" dirty="0">
              <a:solidFill>
                <a:srgbClr val="376092"/>
              </a:solidFill>
            </a:endParaRPr>
          </a:p>
          <a:p>
            <a:pPr eaLnBrk="1" hangingPunct="1"/>
            <a:r>
              <a:rPr lang="en-US" sz="2200" dirty="0" smtClean="0">
                <a:solidFill>
                  <a:srgbClr val="376092"/>
                </a:solidFill>
              </a:rPr>
              <a:t>El </a:t>
            </a:r>
            <a:r>
              <a:rPr lang="en-US" sz="2200" dirty="0" err="1" smtClean="0">
                <a:solidFill>
                  <a:srgbClr val="376092"/>
                </a:solidFill>
              </a:rPr>
              <a:t>monto</a:t>
            </a:r>
            <a:r>
              <a:rPr lang="en-US" sz="2200" dirty="0" smtClean="0">
                <a:solidFill>
                  <a:srgbClr val="376092"/>
                </a:solidFill>
              </a:rPr>
              <a:t> total del </a:t>
            </a:r>
            <a:r>
              <a:rPr lang="en-US" sz="2200" dirty="0" err="1" smtClean="0">
                <a:solidFill>
                  <a:srgbClr val="376092"/>
                </a:solidFill>
              </a:rPr>
              <a:t>impto</a:t>
            </a:r>
            <a:r>
              <a:rPr lang="en-US" sz="2200" dirty="0" smtClean="0">
                <a:solidFill>
                  <a:srgbClr val="376092"/>
                </a:solidFill>
              </a:rPr>
              <a:t>. </a:t>
            </a:r>
            <a:r>
              <a:rPr lang="en-US" sz="2200" dirty="0" err="1" smtClean="0">
                <a:solidFill>
                  <a:srgbClr val="376092"/>
                </a:solidFill>
              </a:rPr>
              <a:t>es</a:t>
            </a:r>
            <a:r>
              <a:rPr lang="en-US" sz="2200" dirty="0" smtClean="0">
                <a:solidFill>
                  <a:srgbClr val="376092"/>
                </a:solidFill>
              </a:rPr>
              <a:t> la </a:t>
            </a:r>
            <a:r>
              <a:rPr lang="en-US" sz="2200" dirty="0" err="1" smtClean="0">
                <a:solidFill>
                  <a:srgbClr val="376092"/>
                </a:solidFill>
              </a:rPr>
              <a:t>diferencia</a:t>
            </a:r>
            <a:r>
              <a:rPr lang="en-US" sz="2200" dirty="0" smtClean="0">
                <a:solidFill>
                  <a:srgbClr val="376092"/>
                </a:solidFill>
              </a:rPr>
              <a:t> entre el IVA </a:t>
            </a:r>
            <a:r>
              <a:rPr lang="en-US" sz="2200" dirty="0" err="1" smtClean="0">
                <a:solidFill>
                  <a:srgbClr val="376092"/>
                </a:solidFill>
              </a:rPr>
              <a:t>débito</a:t>
            </a:r>
            <a:r>
              <a:rPr lang="en-US" sz="2200" dirty="0" smtClean="0">
                <a:solidFill>
                  <a:srgbClr val="376092"/>
                </a:solidFill>
              </a:rPr>
              <a:t> (</a:t>
            </a:r>
            <a:r>
              <a:rPr lang="en-US" sz="2200" dirty="0" err="1" smtClean="0">
                <a:solidFill>
                  <a:srgbClr val="376092"/>
                </a:solidFill>
              </a:rPr>
              <a:t>ventas</a:t>
            </a:r>
            <a:r>
              <a:rPr lang="en-US" sz="2200" dirty="0" smtClean="0">
                <a:solidFill>
                  <a:srgbClr val="376092"/>
                </a:solidFill>
              </a:rPr>
              <a:t>) y el IVA </a:t>
            </a:r>
            <a:r>
              <a:rPr lang="en-US" sz="2200" dirty="0" err="1" smtClean="0">
                <a:solidFill>
                  <a:srgbClr val="376092"/>
                </a:solidFill>
              </a:rPr>
              <a:t>crédito</a:t>
            </a:r>
            <a:r>
              <a:rPr lang="en-US" sz="2200" dirty="0" smtClean="0">
                <a:solidFill>
                  <a:srgbClr val="376092"/>
                </a:solidFill>
              </a:rPr>
              <a:t> (</a:t>
            </a:r>
            <a:r>
              <a:rPr lang="en-US" sz="2200" dirty="0" err="1" smtClean="0">
                <a:solidFill>
                  <a:srgbClr val="376092"/>
                </a:solidFill>
              </a:rPr>
              <a:t>compras</a:t>
            </a:r>
            <a:r>
              <a:rPr lang="en-US" sz="2200" dirty="0" smtClean="0">
                <a:solidFill>
                  <a:srgbClr val="376092"/>
                </a:solidFill>
              </a:rPr>
              <a:t>). </a:t>
            </a:r>
            <a:endParaRPr lang="en-US" sz="2200" dirty="0">
              <a:solidFill>
                <a:srgbClr val="376092"/>
              </a:solidFill>
            </a:endParaRPr>
          </a:p>
          <a:p>
            <a:pPr eaLnBrk="1" hangingPunct="1"/>
            <a:r>
              <a:rPr lang="es-CL" sz="2200" dirty="0" smtClean="0">
                <a:solidFill>
                  <a:srgbClr val="376092"/>
                </a:solidFill>
              </a:rPr>
              <a:t>La misma tasa se aplica a las importaciones.</a:t>
            </a:r>
            <a:endParaRPr lang="es-CL" sz="2200" dirty="0">
              <a:solidFill>
                <a:srgbClr val="376092"/>
              </a:solidFill>
            </a:endParaRPr>
          </a:p>
          <a:p>
            <a:pPr eaLnBrk="1" hangingPunct="1"/>
            <a:r>
              <a:rPr lang="es-CL" sz="2200" dirty="0" smtClean="0">
                <a:solidFill>
                  <a:srgbClr val="376092"/>
                </a:solidFill>
              </a:rPr>
              <a:t>Los exportadores están exentos de IVA y tienen derecho a recuperar el IVA de las compras.</a:t>
            </a:r>
            <a:endParaRPr lang="es-CL" sz="2200" dirty="0">
              <a:solidFill>
                <a:srgbClr val="376092"/>
              </a:solidFill>
            </a:endParaRPr>
          </a:p>
          <a:p>
            <a:pPr eaLnBrk="1" hangingPunct="1"/>
            <a:r>
              <a:rPr lang="es-CL" sz="2200" dirty="0" smtClean="0">
                <a:solidFill>
                  <a:srgbClr val="376092"/>
                </a:solidFill>
              </a:rPr>
              <a:t>Se aplican tasas adicionales para las bebidas alcohólicas y no </a:t>
            </a:r>
            <a:r>
              <a:rPr lang="es-CL" sz="2200" dirty="0" smtClean="0">
                <a:solidFill>
                  <a:srgbClr val="376092"/>
                </a:solidFill>
              </a:rPr>
              <a:t>alcohólicas </a:t>
            </a:r>
            <a:r>
              <a:rPr lang="es-CL" sz="2200" dirty="0" smtClean="0">
                <a:solidFill>
                  <a:srgbClr val="376092"/>
                </a:solidFill>
              </a:rPr>
              <a:t>y bienes suntuarios (15</a:t>
            </a:r>
            <a:r>
              <a:rPr lang="es-CL" sz="2200" dirty="0">
                <a:solidFill>
                  <a:srgbClr val="376092"/>
                </a:solidFill>
              </a:rPr>
              <a:t>%, 50</a:t>
            </a:r>
            <a:r>
              <a:rPr lang="es-CL" sz="2200" dirty="0" smtClean="0">
                <a:solidFill>
                  <a:srgbClr val="376092"/>
                </a:solidFill>
              </a:rPr>
              <a:t>%).</a:t>
            </a:r>
            <a:endParaRPr lang="es-CL" sz="2200" dirty="0">
              <a:solidFill>
                <a:srgbClr val="376092"/>
              </a:solidFill>
            </a:endParaRPr>
          </a:p>
        </p:txBody>
      </p:sp>
      <p:sp>
        <p:nvSpPr>
          <p:cNvPr id="62471" name="Rectangle 9"/>
          <p:cNvSpPr>
            <a:spLocks noChangeArrowheads="1"/>
          </p:cNvSpPr>
          <p:nvPr/>
        </p:nvSpPr>
        <p:spPr bwMode="auto">
          <a:xfrm>
            <a:off x="539750" y="47625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s-CL" dirty="0" smtClean="0">
                <a:solidFill>
                  <a:srgbClr val="376092"/>
                </a:solidFill>
              </a:rPr>
              <a:t>Impto. al Valor Agregado</a:t>
            </a:r>
            <a:endParaRPr lang="es-ES" dirty="0">
              <a:solidFill>
                <a:srgbClr val="376092"/>
              </a:solidFill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246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47613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470" name="Rectangle 8"/>
          <p:cNvSpPr>
            <a:spLocks noChangeArrowheads="1"/>
          </p:cNvSpPr>
          <p:nvPr/>
        </p:nvSpPr>
        <p:spPr bwMode="auto">
          <a:xfrm>
            <a:off x="310693" y="1428750"/>
            <a:ext cx="861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3716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1" hangingPunct="1"/>
            <a:r>
              <a:rPr lang="es-CL" sz="2200" dirty="0" smtClean="0">
                <a:solidFill>
                  <a:srgbClr val="376092"/>
                </a:solidFill>
              </a:rPr>
              <a:t>Bebidas </a:t>
            </a:r>
            <a:r>
              <a:rPr lang="es-CL" sz="2200" dirty="0" err="1" smtClean="0">
                <a:solidFill>
                  <a:srgbClr val="376092"/>
                </a:solidFill>
              </a:rPr>
              <a:t>analcohólicas</a:t>
            </a:r>
            <a:r>
              <a:rPr lang="es-CL" sz="2200" dirty="0" smtClean="0">
                <a:solidFill>
                  <a:srgbClr val="376092"/>
                </a:solidFill>
              </a:rPr>
              <a:t> naturales o artificiales,  </a:t>
            </a:r>
            <a:r>
              <a:rPr lang="es-CL" sz="2200" dirty="0" err="1" smtClean="0">
                <a:solidFill>
                  <a:srgbClr val="376092"/>
                </a:solidFill>
              </a:rPr>
              <a:t>energizantes</a:t>
            </a:r>
            <a:r>
              <a:rPr lang="es-CL" sz="2200" dirty="0" smtClean="0">
                <a:solidFill>
                  <a:srgbClr val="376092"/>
                </a:solidFill>
              </a:rPr>
              <a:t> o hipertónicas, jarabes y similares, y aguas minerales o termales a las cuales se les haya adicionado colorante, sabor o edulcorantes: </a:t>
            </a:r>
            <a:r>
              <a:rPr lang="es-CL" sz="2200" b="1" dirty="0" smtClean="0">
                <a:solidFill>
                  <a:srgbClr val="376092"/>
                </a:solidFill>
              </a:rPr>
              <a:t>10</a:t>
            </a:r>
            <a:r>
              <a:rPr lang="es-CL" sz="2200" b="1" dirty="0">
                <a:solidFill>
                  <a:srgbClr val="376092"/>
                </a:solidFill>
              </a:rPr>
              <a:t>%</a:t>
            </a:r>
            <a:r>
              <a:rPr lang="es-CL" sz="2200" dirty="0">
                <a:solidFill>
                  <a:srgbClr val="376092"/>
                </a:solidFill>
              </a:rPr>
              <a:t>. </a:t>
            </a:r>
            <a:endParaRPr lang="es-CL" sz="2200" dirty="0" smtClean="0">
              <a:solidFill>
                <a:srgbClr val="376092"/>
              </a:solidFill>
            </a:endParaRPr>
          </a:p>
          <a:p>
            <a:pPr eaLnBrk="1" hangingPunct="1"/>
            <a:r>
              <a:rPr lang="es-CL" sz="2200" dirty="0" smtClean="0">
                <a:solidFill>
                  <a:srgbClr val="376092"/>
                </a:solidFill>
              </a:rPr>
              <a:t>Si las anteriores presentan composición </a:t>
            </a:r>
            <a:r>
              <a:rPr lang="es-CL" sz="2200" dirty="0">
                <a:solidFill>
                  <a:srgbClr val="376092"/>
                </a:solidFill>
              </a:rPr>
              <a:t>nutricional de elevado contenido de azúcares </a:t>
            </a:r>
            <a:r>
              <a:rPr lang="es-CL" sz="2200" dirty="0" smtClean="0">
                <a:solidFill>
                  <a:srgbClr val="376092"/>
                </a:solidFill>
              </a:rPr>
              <a:t>(Art. 5</a:t>
            </a:r>
            <a:r>
              <a:rPr lang="es-CL" sz="2200" dirty="0">
                <a:solidFill>
                  <a:srgbClr val="376092"/>
                </a:solidFill>
              </a:rPr>
              <a:t>° </a:t>
            </a:r>
            <a:r>
              <a:rPr lang="es-CL" sz="2200" dirty="0" smtClean="0">
                <a:solidFill>
                  <a:srgbClr val="376092"/>
                </a:solidFill>
              </a:rPr>
              <a:t>Ley N°20.606), </a:t>
            </a:r>
            <a:r>
              <a:rPr lang="es-CL" sz="2200" dirty="0">
                <a:solidFill>
                  <a:srgbClr val="376092"/>
                </a:solidFill>
              </a:rPr>
              <a:t>la que para estos efectos se considerará existente cuando tengan más de 15 </a:t>
            </a:r>
            <a:r>
              <a:rPr lang="es-CL" sz="2200" dirty="0" smtClean="0">
                <a:solidFill>
                  <a:srgbClr val="376092"/>
                </a:solidFill>
              </a:rPr>
              <a:t>g </a:t>
            </a:r>
            <a:r>
              <a:rPr lang="es-CL" sz="2200" dirty="0">
                <a:solidFill>
                  <a:srgbClr val="376092"/>
                </a:solidFill>
              </a:rPr>
              <a:t>por cada 240 </a:t>
            </a:r>
            <a:r>
              <a:rPr lang="es-CL" sz="2200" dirty="0" smtClean="0">
                <a:solidFill>
                  <a:srgbClr val="376092"/>
                </a:solidFill>
              </a:rPr>
              <a:t>ml </a:t>
            </a:r>
            <a:r>
              <a:rPr lang="es-CL" sz="2200" dirty="0">
                <a:solidFill>
                  <a:srgbClr val="376092"/>
                </a:solidFill>
              </a:rPr>
              <a:t>o porción </a:t>
            </a:r>
            <a:r>
              <a:rPr lang="es-CL" sz="2200" dirty="0" smtClean="0">
                <a:solidFill>
                  <a:srgbClr val="376092"/>
                </a:solidFill>
              </a:rPr>
              <a:t>equivalente: </a:t>
            </a:r>
            <a:r>
              <a:rPr lang="es-CL" sz="2200" b="1" dirty="0" smtClean="0">
                <a:solidFill>
                  <a:srgbClr val="376092"/>
                </a:solidFill>
              </a:rPr>
              <a:t>18%</a:t>
            </a:r>
            <a:r>
              <a:rPr lang="es-CL" sz="2200" dirty="0" smtClean="0">
                <a:solidFill>
                  <a:srgbClr val="376092"/>
                </a:solidFill>
              </a:rPr>
              <a:t>.</a:t>
            </a:r>
          </a:p>
          <a:p>
            <a:pPr eaLnBrk="1" hangingPunct="1"/>
            <a:r>
              <a:rPr lang="es-ES_tradnl" sz="2200" dirty="0">
                <a:solidFill>
                  <a:srgbClr val="376092"/>
                </a:solidFill>
              </a:rPr>
              <a:t>L</a:t>
            </a:r>
            <a:r>
              <a:rPr lang="es-ES" sz="2200" dirty="0">
                <a:solidFill>
                  <a:srgbClr val="376092"/>
                </a:solidFill>
              </a:rPr>
              <a:t>icores, piscos, whisky, aguardientes y destilados, incluyendo los vinos licorosos o aromatizados similares al </a:t>
            </a:r>
            <a:r>
              <a:rPr lang="es-ES" sz="2200" dirty="0" err="1" smtClean="0">
                <a:solidFill>
                  <a:srgbClr val="376092"/>
                </a:solidFill>
              </a:rPr>
              <a:t>vermouth</a:t>
            </a:r>
            <a:r>
              <a:rPr lang="es-ES" sz="2200" dirty="0" smtClean="0">
                <a:solidFill>
                  <a:srgbClr val="376092"/>
                </a:solidFill>
              </a:rPr>
              <a:t>: </a:t>
            </a:r>
            <a:r>
              <a:rPr lang="es-ES" sz="2200" b="1" dirty="0" smtClean="0">
                <a:solidFill>
                  <a:srgbClr val="376092"/>
                </a:solidFill>
              </a:rPr>
              <a:t>31,5%</a:t>
            </a:r>
            <a:r>
              <a:rPr lang="es-ES" sz="2200" dirty="0" smtClean="0">
                <a:solidFill>
                  <a:srgbClr val="376092"/>
                </a:solidFill>
              </a:rPr>
              <a:t>.</a:t>
            </a:r>
          </a:p>
          <a:p>
            <a:pPr eaLnBrk="1" hangingPunct="1"/>
            <a:r>
              <a:rPr lang="es-ES" sz="2200" dirty="0" smtClean="0">
                <a:solidFill>
                  <a:srgbClr val="376092"/>
                </a:solidFill>
              </a:rPr>
              <a:t>Vinos </a:t>
            </a:r>
            <a:r>
              <a:rPr lang="es-ES" sz="2200" dirty="0">
                <a:solidFill>
                  <a:srgbClr val="376092"/>
                </a:solidFill>
              </a:rPr>
              <a:t>destinados al consumo, comprendidos los vinos gasificados, los espumosos o champaña, los generosos o asoleados, chichas y sidras destinadas al consumo, cualquiera que sea su envase; cervezas y otras bebidas alcohólicas, cualquiera que sea su tipo, calidad o </a:t>
            </a:r>
            <a:r>
              <a:rPr lang="es-ES" sz="2200" dirty="0" smtClean="0">
                <a:solidFill>
                  <a:srgbClr val="376092"/>
                </a:solidFill>
              </a:rPr>
              <a:t>denominación: </a:t>
            </a:r>
            <a:r>
              <a:rPr lang="es-ES" sz="2200" b="1" dirty="0" smtClean="0">
                <a:solidFill>
                  <a:srgbClr val="376092"/>
                </a:solidFill>
              </a:rPr>
              <a:t>20,5</a:t>
            </a:r>
            <a:r>
              <a:rPr lang="es-ES" sz="2200" b="1" dirty="0">
                <a:solidFill>
                  <a:srgbClr val="376092"/>
                </a:solidFill>
              </a:rPr>
              <a:t>%</a:t>
            </a:r>
            <a:r>
              <a:rPr lang="es-ES" sz="2200" dirty="0">
                <a:solidFill>
                  <a:srgbClr val="376092"/>
                </a:solidFill>
              </a:rPr>
              <a:t>.</a:t>
            </a:r>
            <a:endParaRPr lang="es-ES_tradnl" sz="2200" dirty="0">
              <a:solidFill>
                <a:srgbClr val="376092"/>
              </a:solidFill>
            </a:endParaRPr>
          </a:p>
          <a:p>
            <a:pPr eaLnBrk="1" hangingPunct="1"/>
            <a:r>
              <a:rPr lang="es-CL" sz="2200" dirty="0" smtClean="0">
                <a:solidFill>
                  <a:srgbClr val="376092"/>
                </a:solidFill>
              </a:rPr>
              <a:t>Base imponible: la misma a la que se aplica el IVA</a:t>
            </a:r>
            <a:endParaRPr lang="es-CL" sz="2200" dirty="0">
              <a:solidFill>
                <a:srgbClr val="376092"/>
              </a:solidFill>
            </a:endParaRPr>
          </a:p>
        </p:txBody>
      </p:sp>
      <p:sp>
        <p:nvSpPr>
          <p:cNvPr id="62471" name="Rectangle 9"/>
          <p:cNvSpPr>
            <a:spLocks noChangeArrowheads="1"/>
          </p:cNvSpPr>
          <p:nvPr/>
        </p:nvSpPr>
        <p:spPr bwMode="auto">
          <a:xfrm>
            <a:off x="478631" y="556795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s-CL" dirty="0" smtClean="0">
                <a:solidFill>
                  <a:srgbClr val="376092"/>
                </a:solidFill>
              </a:rPr>
              <a:t>Impto. adicional a las bebidas alcohólicas, </a:t>
            </a:r>
            <a:r>
              <a:rPr lang="es-CL" dirty="0" err="1" smtClean="0">
                <a:solidFill>
                  <a:srgbClr val="376092"/>
                </a:solidFill>
              </a:rPr>
              <a:t>analcohólicas</a:t>
            </a:r>
            <a:r>
              <a:rPr lang="es-CL" dirty="0" smtClean="0">
                <a:solidFill>
                  <a:srgbClr val="376092"/>
                </a:solidFill>
              </a:rPr>
              <a:t> y productos similares</a:t>
            </a:r>
            <a:endParaRPr lang="es-ES" dirty="0">
              <a:solidFill>
                <a:srgbClr val="376092"/>
              </a:solidFill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28585" y="65385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2400" y="2425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65195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246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47613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470" name="Rectangle 8"/>
          <p:cNvSpPr>
            <a:spLocks noChangeArrowheads="1"/>
          </p:cNvSpPr>
          <p:nvPr/>
        </p:nvSpPr>
        <p:spPr bwMode="auto">
          <a:xfrm>
            <a:off x="310693" y="1428750"/>
            <a:ext cx="861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3716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es-CL" sz="2200" dirty="0">
                <a:solidFill>
                  <a:srgbClr val="376092"/>
                </a:solidFill>
              </a:rPr>
              <a:t>Estarán afectos a este impuesto adicional, por las ventas o importaciones de estos productos:</a:t>
            </a:r>
          </a:p>
          <a:p>
            <a:pPr lvl="1" algn="just">
              <a:spcBef>
                <a:spcPct val="0"/>
              </a:spcBef>
            </a:pPr>
            <a:r>
              <a:rPr lang="es-CL" sz="1800" dirty="0" smtClean="0">
                <a:solidFill>
                  <a:srgbClr val="376092"/>
                </a:solidFill>
              </a:rPr>
              <a:t>los </a:t>
            </a:r>
            <a:r>
              <a:rPr lang="es-CL" sz="1800" dirty="0">
                <a:solidFill>
                  <a:srgbClr val="376092"/>
                </a:solidFill>
              </a:rPr>
              <a:t>importadores por las importaciones habituales o no y por sus ventas</a:t>
            </a:r>
            <a:r>
              <a:rPr lang="es-CL" sz="1800" dirty="0" smtClean="0">
                <a:solidFill>
                  <a:srgbClr val="376092"/>
                </a:solidFill>
              </a:rPr>
              <a:t>;</a:t>
            </a:r>
          </a:p>
          <a:p>
            <a:pPr lvl="1" algn="just">
              <a:spcBef>
                <a:spcPct val="0"/>
              </a:spcBef>
            </a:pPr>
            <a:r>
              <a:rPr lang="es-CL" sz="1800" dirty="0" smtClean="0">
                <a:solidFill>
                  <a:srgbClr val="376092"/>
                </a:solidFill>
              </a:rPr>
              <a:t>los </a:t>
            </a:r>
            <a:r>
              <a:rPr lang="es-CL" sz="1800" dirty="0">
                <a:solidFill>
                  <a:srgbClr val="376092"/>
                </a:solidFill>
              </a:rPr>
              <a:t>productores elaboradores y envasadores</a:t>
            </a:r>
            <a:r>
              <a:rPr lang="es-CL" sz="1800" dirty="0" smtClean="0">
                <a:solidFill>
                  <a:srgbClr val="376092"/>
                </a:solidFill>
              </a:rPr>
              <a:t>;</a:t>
            </a:r>
          </a:p>
          <a:p>
            <a:pPr lvl="1" algn="just">
              <a:spcBef>
                <a:spcPct val="0"/>
              </a:spcBef>
            </a:pPr>
            <a:r>
              <a:rPr lang="es-CL" sz="1800" dirty="0" smtClean="0">
                <a:solidFill>
                  <a:srgbClr val="376092"/>
                </a:solidFill>
              </a:rPr>
              <a:t>las </a:t>
            </a:r>
            <a:r>
              <a:rPr lang="es-CL" sz="1800" dirty="0">
                <a:solidFill>
                  <a:srgbClr val="376092"/>
                </a:solidFill>
              </a:rPr>
              <a:t>empresas </a:t>
            </a:r>
            <a:r>
              <a:rPr lang="es-CL" sz="1800" dirty="0" err="1" smtClean="0">
                <a:solidFill>
                  <a:srgbClr val="376092"/>
                </a:solidFill>
              </a:rPr>
              <a:t>distribuidoras;y</a:t>
            </a:r>
            <a:r>
              <a:rPr lang="es-CL" sz="1800" dirty="0" smtClean="0">
                <a:solidFill>
                  <a:srgbClr val="376092"/>
                </a:solidFill>
              </a:rPr>
              <a:t> </a:t>
            </a:r>
          </a:p>
          <a:p>
            <a:pPr lvl="1" algn="just">
              <a:spcBef>
                <a:spcPct val="0"/>
              </a:spcBef>
            </a:pPr>
            <a:r>
              <a:rPr lang="es-CL" sz="1800" dirty="0" smtClean="0">
                <a:solidFill>
                  <a:srgbClr val="376092"/>
                </a:solidFill>
              </a:rPr>
              <a:t>cualquier </a:t>
            </a:r>
            <a:r>
              <a:rPr lang="es-CL" sz="1800" dirty="0">
                <a:solidFill>
                  <a:srgbClr val="376092"/>
                </a:solidFill>
              </a:rPr>
              <a:t>otro vendedor por las operaciones que efectúe con otro vendedor.</a:t>
            </a:r>
            <a:br>
              <a:rPr lang="es-CL" sz="1800" dirty="0">
                <a:solidFill>
                  <a:srgbClr val="376092"/>
                </a:solidFill>
              </a:rPr>
            </a:br>
            <a:endParaRPr lang="es-CL" sz="1800" dirty="0" smtClean="0">
              <a:solidFill>
                <a:srgbClr val="376092"/>
              </a:solidFill>
            </a:endParaRPr>
          </a:p>
          <a:p>
            <a:pPr algn="just">
              <a:spcBef>
                <a:spcPct val="0"/>
              </a:spcBef>
            </a:pPr>
            <a:r>
              <a:rPr lang="es-CL" sz="2200" dirty="0" smtClean="0">
                <a:solidFill>
                  <a:srgbClr val="376092"/>
                </a:solidFill>
              </a:rPr>
              <a:t>No </a:t>
            </a:r>
            <a:r>
              <a:rPr lang="es-CL" sz="2200" dirty="0">
                <a:solidFill>
                  <a:srgbClr val="376092"/>
                </a:solidFill>
              </a:rPr>
              <a:t>se encuentran afectas a este impuesto adicional las ventas del comerciante minorista al consumidor, como tampoco las ventas de vinos a granel efectuadas por productores a otros vendedores sujetos de este impuesto</a:t>
            </a:r>
            <a:r>
              <a:rPr lang="es-CL" sz="2200" dirty="0" smtClean="0">
                <a:solidFill>
                  <a:srgbClr val="376092"/>
                </a:solidFill>
              </a:rPr>
              <a:t>.</a:t>
            </a:r>
          </a:p>
          <a:p>
            <a:pPr algn="just">
              <a:spcBef>
                <a:spcPct val="0"/>
              </a:spcBef>
            </a:pPr>
            <a:endParaRPr lang="es-CL" sz="2200" dirty="0">
              <a:solidFill>
                <a:srgbClr val="376092"/>
              </a:solidFill>
            </a:endParaRPr>
          </a:p>
          <a:p>
            <a:pPr algn="just">
              <a:spcBef>
                <a:spcPct val="0"/>
              </a:spcBef>
            </a:pPr>
            <a:r>
              <a:rPr lang="es-CL" sz="2200" dirty="0" smtClean="0">
                <a:solidFill>
                  <a:srgbClr val="376092"/>
                </a:solidFill>
              </a:rPr>
              <a:t>Aplica sistema crédito – débito.</a:t>
            </a:r>
          </a:p>
          <a:p>
            <a:pPr algn="just">
              <a:spcBef>
                <a:spcPct val="0"/>
              </a:spcBef>
            </a:pPr>
            <a:endParaRPr lang="es-CL" sz="2200" dirty="0">
              <a:solidFill>
                <a:srgbClr val="376092"/>
              </a:solidFill>
            </a:endParaRPr>
          </a:p>
          <a:p>
            <a:pPr algn="just">
              <a:spcBef>
                <a:spcPct val="0"/>
              </a:spcBef>
            </a:pPr>
            <a:r>
              <a:rPr lang="es-CL" sz="2200" dirty="0" smtClean="0">
                <a:solidFill>
                  <a:srgbClr val="376092"/>
                </a:solidFill>
              </a:rPr>
              <a:t>Recaudación 2013: 257.091 millones de $ (~ 519 millones US$)</a:t>
            </a:r>
            <a:endParaRPr lang="es-CL" sz="2200" dirty="0">
              <a:solidFill>
                <a:srgbClr val="376092"/>
              </a:solidFill>
            </a:endParaRPr>
          </a:p>
        </p:txBody>
      </p:sp>
      <p:sp>
        <p:nvSpPr>
          <p:cNvPr id="62471" name="Rectangle 9"/>
          <p:cNvSpPr>
            <a:spLocks noChangeArrowheads="1"/>
          </p:cNvSpPr>
          <p:nvPr/>
        </p:nvSpPr>
        <p:spPr bwMode="auto">
          <a:xfrm>
            <a:off x="478631" y="556795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s-CL" dirty="0" smtClean="0">
                <a:solidFill>
                  <a:srgbClr val="376092"/>
                </a:solidFill>
              </a:rPr>
              <a:t>Impto. adicional a las bebidas alcohólicas, </a:t>
            </a:r>
            <a:r>
              <a:rPr lang="es-CL" dirty="0" err="1" smtClean="0">
                <a:solidFill>
                  <a:srgbClr val="376092"/>
                </a:solidFill>
              </a:rPr>
              <a:t>analcohólicas</a:t>
            </a:r>
            <a:r>
              <a:rPr lang="es-CL" dirty="0" smtClean="0">
                <a:solidFill>
                  <a:srgbClr val="376092"/>
                </a:solidFill>
              </a:rPr>
              <a:t> y productos similares</a:t>
            </a:r>
            <a:endParaRPr lang="es-ES" dirty="0">
              <a:solidFill>
                <a:srgbClr val="376092"/>
              </a:solidFill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28585" y="65385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2400" y="2425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 dirty="0" smtClean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479634" y="67017"/>
            <a:ext cx="184731" cy="3231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13471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246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47613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470" name="Rectangle 8"/>
          <p:cNvSpPr>
            <a:spLocks noChangeArrowheads="1"/>
          </p:cNvSpPr>
          <p:nvPr/>
        </p:nvSpPr>
        <p:spPr bwMode="auto">
          <a:xfrm>
            <a:off x="615480" y="1689100"/>
            <a:ext cx="8509779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3716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1" hangingPunct="1"/>
            <a:r>
              <a:rPr lang="es-CL" sz="2200" dirty="0" smtClean="0">
                <a:solidFill>
                  <a:srgbClr val="376092"/>
                </a:solidFill>
              </a:rPr>
              <a:t>Establecido en el Título II del D.L. 828 de 1974 </a:t>
            </a:r>
          </a:p>
          <a:p>
            <a:pPr lvl="0" eaLnBrk="1" hangingPunct="1"/>
            <a:r>
              <a:rPr lang="es-CL" sz="2200" dirty="0" smtClean="0">
                <a:solidFill>
                  <a:srgbClr val="376092"/>
                </a:solidFill>
              </a:rPr>
              <a:t>Los </a:t>
            </a:r>
            <a:r>
              <a:rPr lang="es-CL" sz="2200" dirty="0">
                <a:solidFill>
                  <a:srgbClr val="376092"/>
                </a:solidFill>
              </a:rPr>
              <a:t>cigarros puros pagarán un impuesto de </a:t>
            </a:r>
            <a:r>
              <a:rPr lang="es-CL" sz="2200" b="1" dirty="0">
                <a:solidFill>
                  <a:srgbClr val="376092"/>
                </a:solidFill>
              </a:rPr>
              <a:t>52,6%</a:t>
            </a:r>
            <a:r>
              <a:rPr lang="es-CL" sz="2200" dirty="0">
                <a:solidFill>
                  <a:srgbClr val="376092"/>
                </a:solidFill>
              </a:rPr>
              <a:t> sobre su precio de venta al consumidor, </a:t>
            </a:r>
            <a:r>
              <a:rPr lang="es-CL" sz="2200" dirty="0" smtClean="0">
                <a:solidFill>
                  <a:srgbClr val="376092"/>
                </a:solidFill>
              </a:rPr>
              <a:t>incluido impuestos.</a:t>
            </a:r>
          </a:p>
          <a:p>
            <a:pPr eaLnBrk="1" hangingPunct="1"/>
            <a:r>
              <a:rPr lang="es-CL" sz="2200" dirty="0" smtClean="0">
                <a:solidFill>
                  <a:srgbClr val="376092"/>
                </a:solidFill>
              </a:rPr>
              <a:t>Los </a:t>
            </a:r>
            <a:r>
              <a:rPr lang="es-CL" sz="2200" dirty="0">
                <a:solidFill>
                  <a:srgbClr val="376092"/>
                </a:solidFill>
              </a:rPr>
              <a:t>cigarrillos pagarán un impuesto específico equivalente a </a:t>
            </a:r>
            <a:r>
              <a:rPr lang="es-CL" sz="2200" b="1" dirty="0">
                <a:solidFill>
                  <a:srgbClr val="376092"/>
                </a:solidFill>
              </a:rPr>
              <a:t>0,0010304240 UTM </a:t>
            </a:r>
            <a:r>
              <a:rPr lang="es-CL" sz="2200" b="1" dirty="0" smtClean="0">
                <a:solidFill>
                  <a:srgbClr val="376092"/>
                </a:solidFill>
              </a:rPr>
              <a:t> </a:t>
            </a:r>
            <a:r>
              <a:rPr lang="es-CL" sz="2200" dirty="0" smtClean="0">
                <a:solidFill>
                  <a:srgbClr val="376092"/>
                </a:solidFill>
              </a:rPr>
              <a:t>(~ 7 </a:t>
            </a:r>
            <a:r>
              <a:rPr lang="es-CL" sz="2200" dirty="0" err="1" smtClean="0">
                <a:solidFill>
                  <a:srgbClr val="376092"/>
                </a:solidFill>
              </a:rPr>
              <a:t>cts</a:t>
            </a:r>
            <a:r>
              <a:rPr lang="es-CL" sz="2400" dirty="0" smtClean="0"/>
              <a:t> </a:t>
            </a:r>
            <a:r>
              <a:rPr lang="es-CL" sz="2200" dirty="0" smtClean="0">
                <a:solidFill>
                  <a:srgbClr val="376092"/>
                </a:solidFill>
              </a:rPr>
              <a:t>US$) por </a:t>
            </a:r>
            <a:r>
              <a:rPr lang="es-CL" sz="2200" dirty="0">
                <a:solidFill>
                  <a:srgbClr val="376092"/>
                </a:solidFill>
              </a:rPr>
              <a:t>cada cigarrillo; y, además, un impuesto de </a:t>
            </a:r>
            <a:r>
              <a:rPr lang="es-CL" sz="2200" b="1" dirty="0">
                <a:solidFill>
                  <a:srgbClr val="376092"/>
                </a:solidFill>
              </a:rPr>
              <a:t>30%</a:t>
            </a:r>
            <a:r>
              <a:rPr lang="es-CL" sz="2200" dirty="0">
                <a:solidFill>
                  <a:srgbClr val="376092"/>
                </a:solidFill>
              </a:rPr>
              <a:t>, que se aplicará sobre el precio de venta al </a:t>
            </a:r>
            <a:r>
              <a:rPr lang="es-CL" sz="2200" dirty="0" smtClean="0">
                <a:solidFill>
                  <a:srgbClr val="376092"/>
                </a:solidFill>
              </a:rPr>
              <a:t>consumidor, incluido </a:t>
            </a:r>
            <a:r>
              <a:rPr lang="es-CL" sz="2200" dirty="0">
                <a:solidFill>
                  <a:srgbClr val="376092"/>
                </a:solidFill>
              </a:rPr>
              <a:t>impuestos.</a:t>
            </a:r>
          </a:p>
          <a:p>
            <a:pPr lvl="0" eaLnBrk="1" hangingPunct="1"/>
            <a:r>
              <a:rPr lang="es-CL" sz="2200" dirty="0" smtClean="0">
                <a:solidFill>
                  <a:srgbClr val="376092"/>
                </a:solidFill>
              </a:rPr>
              <a:t>El </a:t>
            </a:r>
            <a:r>
              <a:rPr lang="es-CL" sz="2200" dirty="0">
                <a:solidFill>
                  <a:srgbClr val="376092"/>
                </a:solidFill>
              </a:rPr>
              <a:t>tabaco elaborado, </a:t>
            </a:r>
            <a:r>
              <a:rPr lang="es-CL" sz="2200" dirty="0" smtClean="0">
                <a:solidFill>
                  <a:srgbClr val="376092"/>
                </a:solidFill>
              </a:rPr>
              <a:t>pagará </a:t>
            </a:r>
            <a:r>
              <a:rPr lang="es-CL" sz="2200" dirty="0">
                <a:solidFill>
                  <a:srgbClr val="376092"/>
                </a:solidFill>
              </a:rPr>
              <a:t>un impuesto de </a:t>
            </a:r>
            <a:r>
              <a:rPr lang="es-CL" sz="2200" b="1" dirty="0">
                <a:solidFill>
                  <a:srgbClr val="376092"/>
                </a:solidFill>
              </a:rPr>
              <a:t>59,7%</a:t>
            </a:r>
            <a:r>
              <a:rPr lang="es-CL" sz="2200" dirty="0">
                <a:solidFill>
                  <a:srgbClr val="376092"/>
                </a:solidFill>
              </a:rPr>
              <a:t> sobre el </a:t>
            </a:r>
            <a:r>
              <a:rPr lang="es-CL" sz="2200" dirty="0" smtClean="0">
                <a:solidFill>
                  <a:srgbClr val="376092"/>
                </a:solidFill>
              </a:rPr>
              <a:t>precio </a:t>
            </a:r>
            <a:r>
              <a:rPr lang="es-CL" sz="2200" dirty="0">
                <a:solidFill>
                  <a:srgbClr val="376092"/>
                </a:solidFill>
              </a:rPr>
              <a:t>de venta al consumidor, incluido impuestos.</a:t>
            </a:r>
          </a:p>
          <a:p>
            <a:pPr eaLnBrk="1" hangingPunct="1"/>
            <a:r>
              <a:rPr lang="es-CL" sz="2200" dirty="0" smtClean="0">
                <a:solidFill>
                  <a:srgbClr val="376092"/>
                </a:solidFill>
              </a:rPr>
              <a:t>Base imponible: </a:t>
            </a:r>
            <a:r>
              <a:rPr lang="es-CL" sz="2200" dirty="0">
                <a:solidFill>
                  <a:srgbClr val="376092"/>
                </a:solidFill>
              </a:rPr>
              <a:t>precio de venta al consumidor, incluido impuestos</a:t>
            </a:r>
            <a:r>
              <a:rPr lang="es-CL" sz="2200" dirty="0" smtClean="0">
                <a:solidFill>
                  <a:srgbClr val="376092"/>
                </a:solidFill>
              </a:rPr>
              <a:t>.</a:t>
            </a:r>
          </a:p>
          <a:p>
            <a:pPr lvl="0" eaLnBrk="1" hangingPunct="1"/>
            <a:r>
              <a:rPr lang="es-CL" sz="2200" dirty="0" smtClean="0">
                <a:solidFill>
                  <a:srgbClr val="376092"/>
                </a:solidFill>
              </a:rPr>
              <a:t>Se devengará </a:t>
            </a:r>
            <a:r>
              <a:rPr lang="es-CL" sz="2200" dirty="0">
                <a:solidFill>
                  <a:srgbClr val="376092"/>
                </a:solidFill>
              </a:rPr>
              <a:t>en la fecha de la venta de los cigarros, </a:t>
            </a:r>
            <a:r>
              <a:rPr lang="es-CL" sz="2200" dirty="0" smtClean="0">
                <a:solidFill>
                  <a:srgbClr val="376092"/>
                </a:solidFill>
              </a:rPr>
              <a:t>cigarrillos </a:t>
            </a:r>
            <a:r>
              <a:rPr lang="es-CL" sz="2200" dirty="0">
                <a:solidFill>
                  <a:srgbClr val="376092"/>
                </a:solidFill>
              </a:rPr>
              <a:t>y tabaco elaborado, o en el momento de </a:t>
            </a:r>
            <a:r>
              <a:rPr lang="es-CL" sz="2200" dirty="0" smtClean="0">
                <a:solidFill>
                  <a:srgbClr val="376092"/>
                </a:solidFill>
              </a:rPr>
              <a:t>consumarse </a:t>
            </a:r>
            <a:r>
              <a:rPr lang="es-CL" sz="2200" dirty="0">
                <a:solidFill>
                  <a:srgbClr val="376092"/>
                </a:solidFill>
              </a:rPr>
              <a:t>legalmente su internación cuando se trate de </a:t>
            </a:r>
            <a:r>
              <a:rPr lang="es-CL" sz="2200" dirty="0" smtClean="0">
                <a:solidFill>
                  <a:srgbClr val="376092"/>
                </a:solidFill>
              </a:rPr>
              <a:t>productos </a:t>
            </a:r>
            <a:r>
              <a:rPr lang="es-CL" sz="2200" dirty="0">
                <a:solidFill>
                  <a:srgbClr val="376092"/>
                </a:solidFill>
              </a:rPr>
              <a:t>importados. </a:t>
            </a:r>
            <a:endParaRPr lang="es-CL" sz="2200" dirty="0" smtClean="0">
              <a:solidFill>
                <a:srgbClr val="376092"/>
              </a:solidFill>
            </a:endParaRPr>
          </a:p>
        </p:txBody>
      </p:sp>
      <p:sp>
        <p:nvSpPr>
          <p:cNvPr id="62471" name="Rectangle 9"/>
          <p:cNvSpPr>
            <a:spLocks noChangeArrowheads="1"/>
          </p:cNvSpPr>
          <p:nvPr/>
        </p:nvSpPr>
        <p:spPr bwMode="auto">
          <a:xfrm>
            <a:off x="478631" y="556795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s-CL" dirty="0" smtClean="0">
                <a:solidFill>
                  <a:srgbClr val="376092"/>
                </a:solidFill>
              </a:rPr>
              <a:t>Impto. a los cigarros, cigarrillos y tabacos.</a:t>
            </a:r>
            <a:endParaRPr lang="es-ES" dirty="0">
              <a:solidFill>
                <a:srgbClr val="376092"/>
              </a:solidFill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28585" y="65385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2400" y="2425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6749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64515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68313" y="1196975"/>
            <a:ext cx="80645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tabLst>
                <a:tab pos="3048000" algn="l"/>
              </a:tabLst>
              <a:defRPr/>
            </a:pP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Tasa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general: 6%  (</a:t>
            </a: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tasa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efectiva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1,02% en el 2011)</a:t>
            </a:r>
          </a:p>
          <a:p>
            <a:pPr eaLnBrk="1" hangingPunct="1">
              <a:spcBef>
                <a:spcPct val="0"/>
              </a:spcBef>
              <a:tabLst>
                <a:tab pos="3048000" algn="l"/>
              </a:tabLst>
              <a:defRPr/>
            </a:pP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Tratados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</a:t>
            </a: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Libre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Comercio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: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3048000" algn="l"/>
              </a:tabLst>
              <a:defRPr/>
            </a:pPr>
            <a:endParaRPr lang="en-US" sz="2200" dirty="0" smtClean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3048000" algn="l"/>
              </a:tabLst>
              <a:defRPr/>
            </a:pPr>
            <a:endParaRPr lang="en-US" sz="2200" dirty="0" smtClean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3048000" algn="l"/>
              </a:tabLst>
              <a:defRPr/>
            </a:pPr>
            <a:endParaRPr lang="en-US" sz="2200" dirty="0" smtClean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3048000" algn="l"/>
              </a:tabLst>
              <a:defRPr/>
            </a:pPr>
            <a:endParaRPr lang="en-US" sz="2200" dirty="0" smtClean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eaLnBrk="1" hangingPunct="1">
              <a:spcBef>
                <a:spcPct val="0"/>
              </a:spcBef>
              <a:tabLst>
                <a:tab pos="3048000" algn="l"/>
              </a:tabLst>
              <a:defRPr/>
            </a:pP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Acuerdos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</a:t>
            </a: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Complementación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Económica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: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3048000" algn="l"/>
              </a:tabLst>
              <a:defRPr/>
            </a:pPr>
            <a:endParaRPr lang="en-US" sz="2200" dirty="0" smtClean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3048000" algn="l"/>
              </a:tabLst>
              <a:defRPr/>
            </a:pPr>
            <a:endParaRPr lang="en-US" sz="2200" dirty="0" smtClean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3048000" algn="l"/>
              </a:tabLst>
              <a:defRPr/>
            </a:pPr>
            <a:endParaRPr lang="en-US" sz="2200" dirty="0" smtClean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3048000" algn="l"/>
              </a:tabLst>
              <a:defRPr/>
            </a:pPr>
            <a:endParaRPr lang="en-US" sz="2200" dirty="0" smtClean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eaLnBrk="1" hangingPunct="1">
              <a:spcBef>
                <a:spcPct val="0"/>
              </a:spcBef>
              <a:tabLst>
                <a:tab pos="3048000" algn="l"/>
              </a:tabLst>
              <a:defRPr/>
            </a:pP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Acuerdos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de </a:t>
            </a: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Asociación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Económica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y </a:t>
            </a:r>
            <a:r>
              <a:rPr lang="en-US" sz="2200" dirty="0" err="1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otros</a:t>
            </a:r>
            <a:r>
              <a:rPr lang="en-US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:</a:t>
            </a:r>
          </a:p>
          <a:p>
            <a:pPr eaLnBrk="1" hangingPunct="1">
              <a:buFontTx/>
              <a:buNone/>
              <a:defRPr/>
            </a:pPr>
            <a:endParaRPr lang="es-CL" sz="2200" dirty="0" smtClean="0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  <a:defRPr/>
            </a:pPr>
            <a:endParaRPr lang="es-CL" sz="2200" dirty="0" smtClean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  <a:defRPr/>
            </a:pPr>
            <a:endParaRPr lang="es-CL" sz="2000" dirty="0" smtClean="0">
              <a:latin typeface="Arial" panose="020B0604020202020204" pitchFamily="34" charset="0"/>
            </a:endParaRPr>
          </a:p>
        </p:txBody>
      </p:sp>
      <p:sp>
        <p:nvSpPr>
          <p:cNvPr id="64519" name="Rectangle 5"/>
          <p:cNvSpPr>
            <a:spLocks noChangeArrowheads="1"/>
          </p:cNvSpPr>
          <p:nvPr/>
        </p:nvSpPr>
        <p:spPr bwMode="auto">
          <a:xfrm>
            <a:off x="395288" y="47625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48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048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048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048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3048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048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048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048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048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L" dirty="0" smtClean="0">
                <a:solidFill>
                  <a:srgbClr val="376092"/>
                </a:solidFill>
              </a:rPr>
              <a:t>Arancel Aduanero</a:t>
            </a:r>
            <a:endParaRPr lang="es-ES" dirty="0">
              <a:solidFill>
                <a:srgbClr val="376092"/>
              </a:solidFill>
            </a:endParaRPr>
          </a:p>
        </p:txBody>
      </p:sp>
      <p:sp>
        <p:nvSpPr>
          <p:cNvPr id="64520" name="Text Box 7"/>
          <p:cNvSpPr txBox="1">
            <a:spLocks noChangeArrowheads="1"/>
          </p:cNvSpPr>
          <p:nvPr/>
        </p:nvSpPr>
        <p:spPr bwMode="auto">
          <a:xfrm>
            <a:off x="1258888" y="1989138"/>
            <a:ext cx="2514600" cy="1277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>
                <a:solidFill>
                  <a:srgbClr val="376092"/>
                </a:solidFill>
              </a:rPr>
              <a:t>Australia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 err="1">
                <a:solidFill>
                  <a:srgbClr val="376092"/>
                </a:solidFill>
              </a:rPr>
              <a:t>Canada</a:t>
            </a:r>
            <a:endParaRPr lang="es-CL" sz="1400" dirty="0">
              <a:solidFill>
                <a:srgbClr val="376092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 smtClean="0">
                <a:solidFill>
                  <a:srgbClr val="376092"/>
                </a:solidFill>
              </a:rPr>
              <a:t>Centroamérica</a:t>
            </a:r>
            <a:r>
              <a:rPr lang="en-GB" sz="1400" baseline="30000" dirty="0" smtClean="0">
                <a:solidFill>
                  <a:srgbClr val="376092"/>
                </a:solidFill>
              </a:rPr>
              <a:t>1</a:t>
            </a:r>
            <a:endParaRPr lang="en-GB" sz="1400" baseline="30000" dirty="0">
              <a:solidFill>
                <a:srgbClr val="376092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>
                <a:solidFill>
                  <a:srgbClr val="376092"/>
                </a:solidFill>
              </a:rPr>
              <a:t>China </a:t>
            </a:r>
          </a:p>
        </p:txBody>
      </p:sp>
      <p:sp>
        <p:nvSpPr>
          <p:cNvPr id="64521" name="Text Box 8"/>
          <p:cNvSpPr txBox="1">
            <a:spLocks noChangeArrowheads="1"/>
          </p:cNvSpPr>
          <p:nvPr/>
        </p:nvSpPr>
        <p:spPr bwMode="auto">
          <a:xfrm>
            <a:off x="3773488" y="1989138"/>
            <a:ext cx="2514600" cy="127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>
                <a:solidFill>
                  <a:srgbClr val="376092"/>
                </a:solidFill>
              </a:rPr>
              <a:t>EFTA</a:t>
            </a:r>
            <a:r>
              <a:rPr lang="es-CL" sz="1400" baseline="30000" dirty="0">
                <a:solidFill>
                  <a:srgbClr val="376092"/>
                </a:solidFill>
              </a:rPr>
              <a:t>2</a:t>
            </a:r>
            <a:endParaRPr lang="en-GB" sz="1400" baseline="30000" dirty="0">
              <a:solidFill>
                <a:srgbClr val="376092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>
                <a:solidFill>
                  <a:srgbClr val="376092"/>
                </a:solidFill>
              </a:rPr>
              <a:t>Malasia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 smtClean="0">
                <a:solidFill>
                  <a:srgbClr val="376092"/>
                </a:solidFill>
              </a:rPr>
              <a:t>México</a:t>
            </a:r>
            <a:endParaRPr lang="es-CL" sz="1400" dirty="0">
              <a:solidFill>
                <a:srgbClr val="376092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ES" sz="1400" dirty="0" smtClean="0">
                <a:solidFill>
                  <a:srgbClr val="376092"/>
                </a:solidFill>
              </a:rPr>
              <a:t>Panamá</a:t>
            </a:r>
            <a:endParaRPr lang="es-ES" sz="1400" dirty="0">
              <a:solidFill>
                <a:srgbClr val="376092"/>
              </a:solidFill>
            </a:endParaRPr>
          </a:p>
        </p:txBody>
      </p:sp>
      <p:sp>
        <p:nvSpPr>
          <p:cNvPr id="64522" name="Text Box 9"/>
          <p:cNvSpPr txBox="1">
            <a:spLocks noChangeArrowheads="1"/>
          </p:cNvSpPr>
          <p:nvPr/>
        </p:nvSpPr>
        <p:spPr bwMode="auto">
          <a:xfrm>
            <a:off x="5527675" y="1989138"/>
            <a:ext cx="304800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ES" sz="1400" dirty="0" smtClean="0">
                <a:solidFill>
                  <a:srgbClr val="376092"/>
                </a:solidFill>
              </a:rPr>
              <a:t>Perú</a:t>
            </a:r>
            <a:endParaRPr lang="es-ES" sz="1400" dirty="0">
              <a:solidFill>
                <a:srgbClr val="376092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 smtClean="0">
                <a:solidFill>
                  <a:srgbClr val="376092"/>
                </a:solidFill>
              </a:rPr>
              <a:t>Corea del Sur</a:t>
            </a:r>
            <a:endParaRPr lang="es-CL" sz="1400" dirty="0">
              <a:solidFill>
                <a:srgbClr val="376092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 smtClean="0">
                <a:solidFill>
                  <a:srgbClr val="376092"/>
                </a:solidFill>
              </a:rPr>
              <a:t>Turquía</a:t>
            </a:r>
            <a:endParaRPr lang="es-CL" sz="1400" dirty="0">
              <a:solidFill>
                <a:srgbClr val="376092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smtClean="0">
                <a:solidFill>
                  <a:srgbClr val="376092"/>
                </a:solidFill>
              </a:rPr>
              <a:t>EE.UU. </a:t>
            </a:r>
            <a:endParaRPr lang="es-CL" sz="1400" dirty="0">
              <a:solidFill>
                <a:srgbClr val="376092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s-ES" sz="1800" dirty="0">
              <a:latin typeface="Arial" panose="020B0604020202020204" pitchFamily="34" charset="0"/>
            </a:endParaRPr>
          </a:p>
        </p:txBody>
      </p:sp>
      <p:sp>
        <p:nvSpPr>
          <p:cNvPr id="64523" name="Text Box 10"/>
          <p:cNvSpPr txBox="1">
            <a:spLocks noChangeArrowheads="1"/>
          </p:cNvSpPr>
          <p:nvPr/>
        </p:nvSpPr>
        <p:spPr bwMode="auto">
          <a:xfrm>
            <a:off x="1290638" y="3733800"/>
            <a:ext cx="25146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>
                <a:solidFill>
                  <a:srgbClr val="376092"/>
                </a:solidFill>
              </a:rPr>
              <a:t>Argentina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>
                <a:solidFill>
                  <a:srgbClr val="376092"/>
                </a:solidFill>
              </a:rPr>
              <a:t>Bolivia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 smtClean="0">
                <a:solidFill>
                  <a:srgbClr val="376092"/>
                </a:solidFill>
              </a:rPr>
              <a:t>Brasil</a:t>
            </a:r>
            <a:endParaRPr lang="es-CL" sz="1400" dirty="0">
              <a:solidFill>
                <a:srgbClr val="376092"/>
              </a:solidFill>
            </a:endParaRPr>
          </a:p>
        </p:txBody>
      </p:sp>
      <p:sp>
        <p:nvSpPr>
          <p:cNvPr id="64524" name="Text Box 11"/>
          <p:cNvSpPr txBox="1">
            <a:spLocks noChangeArrowheads="1"/>
          </p:cNvSpPr>
          <p:nvPr/>
        </p:nvSpPr>
        <p:spPr bwMode="auto">
          <a:xfrm>
            <a:off x="3773488" y="3706813"/>
            <a:ext cx="25146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>
                <a:solidFill>
                  <a:srgbClr val="376092"/>
                </a:solidFill>
              </a:rPr>
              <a:t>Colombia</a:t>
            </a:r>
            <a:endParaRPr lang="es-ES" sz="1400">
              <a:solidFill>
                <a:srgbClr val="376092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>
                <a:solidFill>
                  <a:srgbClr val="376092"/>
                </a:solidFill>
              </a:rPr>
              <a:t>Cuba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>
                <a:solidFill>
                  <a:srgbClr val="376092"/>
                </a:solidFill>
              </a:rPr>
              <a:t>Paraguay</a:t>
            </a:r>
          </a:p>
        </p:txBody>
      </p:sp>
      <p:sp>
        <p:nvSpPr>
          <p:cNvPr id="64525" name="Text Box 12"/>
          <p:cNvSpPr txBox="1">
            <a:spLocks noChangeArrowheads="1"/>
          </p:cNvSpPr>
          <p:nvPr/>
        </p:nvSpPr>
        <p:spPr bwMode="auto">
          <a:xfrm>
            <a:off x="5670550" y="3706813"/>
            <a:ext cx="2514600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>
                <a:solidFill>
                  <a:srgbClr val="376092"/>
                </a:solidFill>
              </a:rPr>
              <a:t>Uruguay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ES" sz="1400">
                <a:solidFill>
                  <a:srgbClr val="376092"/>
                </a:solidFill>
              </a:rPr>
              <a:t>Venezuela</a:t>
            </a:r>
          </a:p>
        </p:txBody>
      </p:sp>
      <p:sp>
        <p:nvSpPr>
          <p:cNvPr id="64526" name="Text Box 13"/>
          <p:cNvSpPr txBox="1">
            <a:spLocks noChangeArrowheads="1"/>
          </p:cNvSpPr>
          <p:nvPr/>
        </p:nvSpPr>
        <p:spPr bwMode="auto">
          <a:xfrm>
            <a:off x="1289050" y="5902325"/>
            <a:ext cx="5545138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100" dirty="0" err="1" smtClean="0">
                <a:solidFill>
                  <a:srgbClr val="376092"/>
                </a:solidFill>
              </a:rPr>
              <a:t>Fuente</a:t>
            </a:r>
            <a:r>
              <a:rPr lang="en-US" sz="1100" dirty="0" smtClean="0">
                <a:solidFill>
                  <a:srgbClr val="376092"/>
                </a:solidFill>
              </a:rPr>
              <a:t>: </a:t>
            </a:r>
            <a:r>
              <a:rPr lang="es-CL" sz="1100" dirty="0" smtClean="0">
                <a:solidFill>
                  <a:srgbClr val="376092"/>
                </a:solidFill>
              </a:rPr>
              <a:t>Dirección General de Relaciones Económicas Internacionales</a:t>
            </a:r>
            <a:r>
              <a:rPr lang="en-US" sz="1100" dirty="0" smtClean="0">
                <a:solidFill>
                  <a:srgbClr val="376092"/>
                </a:solidFill>
              </a:rPr>
              <a:t> </a:t>
            </a:r>
            <a:r>
              <a:rPr lang="en-US" sz="1100" dirty="0">
                <a:latin typeface="Arial" panose="020B0604020202020204" pitchFamily="34" charset="0"/>
              </a:rPr>
              <a:t>(</a:t>
            </a:r>
            <a:r>
              <a:rPr lang="en-US" sz="1100" dirty="0" smtClean="0">
                <a:latin typeface="Arial" panose="020B0604020202020204" pitchFamily="34" charset="0"/>
                <a:hlinkClick r:id="rId4"/>
              </a:rPr>
              <a:t>www.direcon.cl</a:t>
            </a:r>
            <a:r>
              <a:rPr lang="en-US" sz="1100" dirty="0">
                <a:latin typeface="Arial" panose="020B0604020202020204" pitchFamily="34" charset="0"/>
              </a:rPr>
              <a:t>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100" u="sng" dirty="0" err="1" smtClean="0">
                <a:solidFill>
                  <a:srgbClr val="376092"/>
                </a:solidFill>
              </a:rPr>
              <a:t>Notas</a:t>
            </a:r>
            <a:r>
              <a:rPr lang="en-US" sz="1100" u="sng" dirty="0">
                <a:solidFill>
                  <a:srgbClr val="376092"/>
                </a:solidFill>
              </a:rPr>
              <a:t>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100" baseline="30000" dirty="0">
                <a:solidFill>
                  <a:srgbClr val="376092"/>
                </a:solidFill>
              </a:rPr>
              <a:t>1</a:t>
            </a:r>
            <a:r>
              <a:rPr lang="en-US" sz="1100" dirty="0">
                <a:solidFill>
                  <a:srgbClr val="376092"/>
                </a:solidFill>
              </a:rPr>
              <a:t>Costa Rica, El Salvador, Honduras, Guatemala, </a:t>
            </a:r>
            <a:r>
              <a:rPr lang="en-US" sz="1100" dirty="0" smtClean="0">
                <a:solidFill>
                  <a:srgbClr val="376092"/>
                </a:solidFill>
              </a:rPr>
              <a:t>Nicaragua.</a:t>
            </a:r>
            <a:endParaRPr lang="en-US" sz="1100" dirty="0">
              <a:solidFill>
                <a:srgbClr val="37609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100" baseline="30000" dirty="0">
                <a:solidFill>
                  <a:srgbClr val="376092"/>
                </a:solidFill>
              </a:rPr>
              <a:t>2</a:t>
            </a:r>
            <a:r>
              <a:rPr lang="en-US" sz="1100" dirty="0">
                <a:solidFill>
                  <a:srgbClr val="376092"/>
                </a:solidFill>
              </a:rPr>
              <a:t>European Free Trade Agreement (</a:t>
            </a:r>
            <a:r>
              <a:rPr lang="en-US" sz="1100" dirty="0" err="1" smtClean="0">
                <a:solidFill>
                  <a:srgbClr val="376092"/>
                </a:solidFill>
              </a:rPr>
              <a:t>Noruega</a:t>
            </a:r>
            <a:r>
              <a:rPr lang="en-US" sz="1100" dirty="0" smtClean="0">
                <a:solidFill>
                  <a:srgbClr val="376092"/>
                </a:solidFill>
              </a:rPr>
              <a:t>, </a:t>
            </a:r>
            <a:r>
              <a:rPr lang="en-US" sz="1100" dirty="0">
                <a:solidFill>
                  <a:srgbClr val="376092"/>
                </a:solidFill>
              </a:rPr>
              <a:t>Liechtenstein, </a:t>
            </a:r>
            <a:r>
              <a:rPr lang="en-US" sz="1100" dirty="0" err="1" smtClean="0">
                <a:solidFill>
                  <a:srgbClr val="376092"/>
                </a:solidFill>
              </a:rPr>
              <a:t>Suiza</a:t>
            </a:r>
            <a:r>
              <a:rPr lang="en-US" sz="1100" dirty="0" smtClean="0">
                <a:solidFill>
                  <a:srgbClr val="376092"/>
                </a:solidFill>
              </a:rPr>
              <a:t> e </a:t>
            </a:r>
            <a:r>
              <a:rPr lang="en-US" sz="1100" dirty="0" err="1" smtClean="0">
                <a:solidFill>
                  <a:srgbClr val="376092"/>
                </a:solidFill>
              </a:rPr>
              <a:t>Islandia</a:t>
            </a:r>
            <a:r>
              <a:rPr lang="en-US" sz="1100" dirty="0" smtClean="0">
                <a:solidFill>
                  <a:srgbClr val="376092"/>
                </a:solidFill>
              </a:rPr>
              <a:t>).</a:t>
            </a:r>
            <a:endParaRPr lang="en-US" sz="1100" dirty="0">
              <a:solidFill>
                <a:srgbClr val="37609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100" baseline="30000" dirty="0">
                <a:solidFill>
                  <a:srgbClr val="376092"/>
                </a:solidFill>
              </a:rPr>
              <a:t>3</a:t>
            </a:r>
            <a:r>
              <a:rPr lang="en-US" sz="1100" dirty="0">
                <a:solidFill>
                  <a:srgbClr val="376092"/>
                </a:solidFill>
              </a:rPr>
              <a:t> P-4: Brunei, </a:t>
            </a:r>
            <a:r>
              <a:rPr lang="en-US" sz="1100" dirty="0" smtClean="0">
                <a:solidFill>
                  <a:srgbClr val="376092"/>
                </a:solidFill>
              </a:rPr>
              <a:t>Nueva </a:t>
            </a:r>
            <a:r>
              <a:rPr lang="en-US" sz="1100" dirty="0" err="1" smtClean="0">
                <a:solidFill>
                  <a:srgbClr val="376092"/>
                </a:solidFill>
              </a:rPr>
              <a:t>Zelanda</a:t>
            </a:r>
            <a:r>
              <a:rPr lang="en-US" sz="1100" dirty="0" smtClean="0">
                <a:solidFill>
                  <a:srgbClr val="376092"/>
                </a:solidFill>
              </a:rPr>
              <a:t> y </a:t>
            </a:r>
            <a:r>
              <a:rPr lang="en-US" sz="1100" dirty="0" err="1" smtClean="0">
                <a:solidFill>
                  <a:srgbClr val="376092"/>
                </a:solidFill>
              </a:rPr>
              <a:t>Singapur</a:t>
            </a:r>
            <a:r>
              <a:rPr lang="en-US" sz="1100" dirty="0" smtClean="0">
                <a:solidFill>
                  <a:srgbClr val="376092"/>
                </a:solidFill>
              </a:rPr>
              <a:t>.</a:t>
            </a:r>
            <a:endParaRPr lang="en-US" sz="1100" dirty="0">
              <a:solidFill>
                <a:srgbClr val="376092"/>
              </a:solidFill>
            </a:endParaRPr>
          </a:p>
        </p:txBody>
      </p:sp>
      <p:sp>
        <p:nvSpPr>
          <p:cNvPr id="64527" name="Text Box 7"/>
          <p:cNvSpPr txBox="1">
            <a:spLocks noChangeArrowheads="1"/>
          </p:cNvSpPr>
          <p:nvPr/>
        </p:nvSpPr>
        <p:spPr bwMode="auto">
          <a:xfrm>
            <a:off x="1187450" y="5516563"/>
            <a:ext cx="1439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 smtClean="0">
                <a:solidFill>
                  <a:srgbClr val="376092"/>
                </a:solidFill>
              </a:rPr>
              <a:t>UE</a:t>
            </a:r>
            <a:endParaRPr lang="es-CL" sz="1400" dirty="0">
              <a:solidFill>
                <a:srgbClr val="376092"/>
              </a:solidFill>
            </a:endParaRPr>
          </a:p>
        </p:txBody>
      </p:sp>
      <p:sp>
        <p:nvSpPr>
          <p:cNvPr id="64528" name="Text Box 7"/>
          <p:cNvSpPr txBox="1">
            <a:spLocks noChangeArrowheads="1"/>
          </p:cNvSpPr>
          <p:nvPr/>
        </p:nvSpPr>
        <p:spPr bwMode="auto">
          <a:xfrm>
            <a:off x="2519363" y="5516563"/>
            <a:ext cx="144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>
                <a:solidFill>
                  <a:srgbClr val="376092"/>
                </a:solidFill>
              </a:rPr>
              <a:t>P-4 </a:t>
            </a:r>
            <a:r>
              <a:rPr lang="es-CL" sz="1400" baseline="30000">
                <a:solidFill>
                  <a:srgbClr val="376092"/>
                </a:solidFill>
              </a:rPr>
              <a:t>3</a:t>
            </a:r>
          </a:p>
        </p:txBody>
      </p:sp>
      <p:sp>
        <p:nvSpPr>
          <p:cNvPr id="64529" name="Text Box 7"/>
          <p:cNvSpPr txBox="1">
            <a:spLocks noChangeArrowheads="1"/>
          </p:cNvSpPr>
          <p:nvPr/>
        </p:nvSpPr>
        <p:spPr bwMode="auto">
          <a:xfrm>
            <a:off x="3773488" y="5522913"/>
            <a:ext cx="144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>
                <a:solidFill>
                  <a:srgbClr val="376092"/>
                </a:solidFill>
              </a:rPr>
              <a:t>India</a:t>
            </a:r>
          </a:p>
        </p:txBody>
      </p:sp>
      <p:sp>
        <p:nvSpPr>
          <p:cNvPr id="64530" name="1 Rectángulo"/>
          <p:cNvSpPr>
            <a:spLocks noChangeArrowheads="1"/>
          </p:cNvSpPr>
          <p:nvPr/>
        </p:nvSpPr>
        <p:spPr bwMode="auto">
          <a:xfrm>
            <a:off x="5192713" y="5507038"/>
            <a:ext cx="10743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 dirty="0" smtClean="0">
                <a:solidFill>
                  <a:srgbClr val="376092"/>
                </a:solidFill>
              </a:rPr>
              <a:t>Japón</a:t>
            </a:r>
            <a:endParaRPr lang="es-CL" sz="1400" dirty="0">
              <a:solidFill>
                <a:srgbClr val="376092"/>
              </a:solidFill>
            </a:endParaRPr>
          </a:p>
        </p:txBody>
      </p:sp>
      <p:sp>
        <p:nvSpPr>
          <p:cNvPr id="64531" name="2 Rectángulo"/>
          <p:cNvSpPr>
            <a:spLocks noChangeArrowheads="1"/>
          </p:cNvSpPr>
          <p:nvPr/>
        </p:nvSpPr>
        <p:spPr bwMode="auto">
          <a:xfrm>
            <a:off x="6296025" y="5507038"/>
            <a:ext cx="12398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1400">
                <a:solidFill>
                  <a:srgbClr val="376092"/>
                </a:solidFill>
              </a:rPr>
              <a:t>Ecuador</a:t>
            </a:r>
          </a:p>
        </p:txBody>
      </p:sp>
      <p:sp>
        <p:nvSpPr>
          <p:cNvPr id="20" name="1 CuadroTexto"/>
          <p:cNvSpPr txBox="1">
            <a:spLocks noChangeArrowheads="1"/>
          </p:cNvSpPr>
          <p:nvPr/>
        </p:nvSpPr>
        <p:spPr bwMode="auto">
          <a:xfrm>
            <a:off x="357188" y="115888"/>
            <a:ext cx="28054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Estructura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2643188" y="3357563"/>
            <a:ext cx="650081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40964" name="5 CuadroTexto"/>
          <p:cNvSpPr txBox="1">
            <a:spLocks noChangeArrowheads="1"/>
          </p:cNvSpPr>
          <p:nvPr/>
        </p:nvSpPr>
        <p:spPr bwMode="auto">
          <a:xfrm>
            <a:off x="2652713" y="2636784"/>
            <a:ext cx="6167437" cy="733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5000"/>
              </a:lnSpc>
              <a:spcBef>
                <a:spcPct val="0"/>
              </a:spcBef>
              <a:buFontTx/>
              <a:buNone/>
            </a:pPr>
            <a:r>
              <a:rPr lang="es-CL" b="1" dirty="0">
                <a:solidFill>
                  <a:srgbClr val="376092"/>
                </a:solidFill>
              </a:rPr>
              <a:t>4</a:t>
            </a:r>
            <a:r>
              <a:rPr lang="es-CL" b="1" dirty="0" smtClean="0">
                <a:solidFill>
                  <a:srgbClr val="376092"/>
                </a:solidFill>
              </a:rPr>
              <a:t>. Reforma Tributaria (Ley 20.780)</a:t>
            </a:r>
            <a:endParaRPr lang="es-CL" b="1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807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48211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Necesidad de una Reforma Tributaria</a:t>
            </a:r>
            <a:endParaRPr lang="es-CL" sz="2400" i="1" dirty="0">
              <a:solidFill>
                <a:srgbClr val="7F7F7F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28625" y="1268115"/>
            <a:ext cx="8391847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ES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Nuevos desafíos país, que consideran un educación más justa y equitativa, y otras medidas tendientes a disminuir desigualdades, que deben ser financiados de manera permanente.</a:t>
            </a:r>
          </a:p>
          <a:p>
            <a:pPr marL="342900" indent="-342900" algn="l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ES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Demanda de nuevos y mejores servicios sociales</a:t>
            </a:r>
          </a:p>
          <a:p>
            <a:pPr marL="342900" indent="-342900" algn="l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ES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Diagnóstico respecto a que el sistema tributario  actual </a:t>
            </a: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no contribuye a mejorar la distribución del ingreso:</a:t>
            </a:r>
            <a:endParaRPr lang="es-ES" sz="220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marL="800100" lvl="1" indent="-342900" algn="l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Carga tributaria bajo el promedio de países desarrollados cuando éstos tenían el PIB per cápita actual de Chile.</a:t>
            </a:r>
          </a:p>
          <a:p>
            <a:pPr marL="800100" lvl="1" indent="-342900" algn="l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Mayor participación de impuestos indirectos en la recaudación tributaria, en comparación con países OCDE.</a:t>
            </a:r>
          </a:p>
        </p:txBody>
      </p:sp>
    </p:spTree>
    <p:extLst>
      <p:ext uri="{BB962C8B-B14F-4D97-AF65-F5344CB8AC3E}">
        <p14:creationId xmlns:p14="http://schemas.microsoft.com/office/powerpoint/2010/main" val="225303804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48211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Necesidad de una Reforma Tributaria</a:t>
            </a:r>
            <a:endParaRPr lang="es-CL" sz="2400" i="1" dirty="0">
              <a:solidFill>
                <a:srgbClr val="7F7F7F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88397" y="1209378"/>
            <a:ext cx="8384644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l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ES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Utilización del mecanismo de Fondo de Utilidades Tributables para disminuir la carga tributaria de los sectores con mayores ingresos.</a:t>
            </a:r>
          </a:p>
          <a:p>
            <a:pPr marL="800100" lvl="1" indent="-342900" algn="l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ES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Baja incidencia de impuestos ambientales o mala focalización de impuestos correctivos.</a:t>
            </a:r>
          </a:p>
          <a:p>
            <a:pPr marL="800100" lvl="1" indent="-342900" algn="l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ES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Espacios para poder planificar y eludir/evadir impuestos sin grandes sanciones.</a:t>
            </a:r>
            <a:endParaRPr lang="es-CL" sz="220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617256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44524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Objetivos de la Reforma Tributaria</a:t>
            </a:r>
            <a:endParaRPr lang="es-CL" sz="2400" i="1" dirty="0">
              <a:solidFill>
                <a:srgbClr val="7F7F7F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03225" y="1047440"/>
            <a:ext cx="8384644" cy="519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8001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Generar US$8.300 millones anuales de recaudación en régimen; aumentando la carga tributaria en 3 puntos del PIB para asegurar el financiamiento permanente para los nuevos gastos comprometidos en el programa de gobierno; reducir el déficit estructural en las cuentas fiscales.</a:t>
            </a:r>
          </a:p>
          <a:p>
            <a:pPr marL="800100" lvl="1" indent="-342900" algn="l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Más equidad tributaria para mejorar la distribución de ingresos.  Los que tienen más deben pagar proporcionalmente  más.</a:t>
            </a:r>
          </a:p>
          <a:p>
            <a:pPr marL="800100" lvl="1" indent="-342900" algn="l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Introducir nuevos incentivos a la inversión y al ahorro</a:t>
            </a:r>
          </a:p>
          <a:p>
            <a:pPr marL="8001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Disminuir la evasión y la elusión impositiva para que los contribuyentes efectivamente paguen lo que les corresponde según la legislación tributaria (0,5% del PIB provendrá de la menor evasión y elusión). </a:t>
            </a:r>
          </a:p>
        </p:txBody>
      </p:sp>
    </p:spTree>
    <p:extLst>
      <p:ext uri="{BB962C8B-B14F-4D97-AF65-F5344CB8AC3E}">
        <p14:creationId xmlns:p14="http://schemas.microsoft.com/office/powerpoint/2010/main" val="82928108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870154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Contenido de la Ley: </a:t>
            </a:r>
            <a:r>
              <a:rPr lang="es-CL" sz="2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Eliminación del Fondo de Utilidades Tributarias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 </a:t>
            </a:r>
            <a:endParaRPr lang="es-CL" sz="2400" i="1" dirty="0">
              <a:solidFill>
                <a:srgbClr val="7F7F7F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03783" y="1089025"/>
            <a:ext cx="8536434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342900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La Reforma tributaria termina con el mecanismo del Fondo de Utilidades Tributables (FUT) a partir del año comercial 2017.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La razones detrás de su eliminación son: </a:t>
            </a:r>
          </a:p>
          <a:p>
            <a:pPr marL="8001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No existen antecedentes fundados que demuestren que el FUT es un mecanismo que esté incentivando el ahorro y la inversión. </a:t>
            </a:r>
          </a:p>
          <a:p>
            <a:pPr marL="8001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Actualmente está siendo utilizado como un mecanismo que permite diferir en forma permanente el pago de impuestos por las utilidades no retiradas.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El FUT ha sido utilizado, en muchos casos, para eludir impuestos. 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Se termina con: los retiros para reinvertir dentro de 20 días, los retiros en exceso y se limita el uso de las perdidas</a:t>
            </a:r>
          </a:p>
        </p:txBody>
      </p:sp>
    </p:spTree>
    <p:extLst>
      <p:ext uri="{BB962C8B-B14F-4D97-AF65-F5344CB8AC3E}">
        <p14:creationId xmlns:p14="http://schemas.microsoft.com/office/powerpoint/2010/main" val="211679882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2643188" y="3357563"/>
            <a:ext cx="650081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10244" name="5 CuadroTexto"/>
          <p:cNvSpPr txBox="1">
            <a:spLocks noChangeArrowheads="1"/>
          </p:cNvSpPr>
          <p:nvPr/>
        </p:nvSpPr>
        <p:spPr bwMode="auto">
          <a:xfrm>
            <a:off x="2652713" y="2662238"/>
            <a:ext cx="6167437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5000"/>
              </a:lnSpc>
              <a:spcBef>
                <a:spcPct val="0"/>
              </a:spcBef>
              <a:buFontTx/>
              <a:buNone/>
            </a:pPr>
            <a:r>
              <a:rPr lang="es-CL" b="1" smtClean="0">
                <a:solidFill>
                  <a:srgbClr val="376092"/>
                </a:solidFill>
              </a:rPr>
              <a:t>1. </a:t>
            </a:r>
            <a:r>
              <a:rPr lang="es-CL" b="1" dirty="0" smtClean="0">
                <a:solidFill>
                  <a:srgbClr val="376092"/>
                </a:solidFill>
              </a:rPr>
              <a:t>Administración Tributaria</a:t>
            </a:r>
            <a:endParaRPr lang="es-CL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82027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Contenido de la Ley: </a:t>
            </a:r>
            <a:r>
              <a:rPr lang="es-CL" sz="2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Impuesto a la </a:t>
            </a:r>
            <a:r>
              <a:rPr lang="es-CL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Renta y rentas </a:t>
            </a:r>
            <a:r>
              <a:rPr lang="es-CL" sz="2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empresariales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s-CL" sz="2400" i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446434" y="1382878"/>
            <a:ext cx="7744915" cy="414004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La ley contiene dos nuevos regímenes de tributación alternativos, a partir del año 2017:</a:t>
            </a:r>
          </a:p>
          <a:p>
            <a:pPr marL="514350" indent="-51435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Régimen de Renta Atribuida o integración </a:t>
            </a:r>
            <a:r>
              <a:rPr lang="es-CL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total </a:t>
            </a: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(“Régimen A”):</a:t>
            </a:r>
          </a:p>
          <a:p>
            <a:pPr marL="971550" lvl="1" indent="-51435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Las rentas de las empresas se atribuyen o traspasan a los socios o accionistas en el año en que se devengan, independiente de si han realizado o no retiros</a:t>
            </a:r>
          </a:p>
          <a:p>
            <a:pPr marL="971550" lvl="1" indent="-51435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Se aplicará una tasa de 25% a las empresas, a modo de retención del impuesto definitivo de las personas naturales.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CL" sz="2400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72112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82027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Contenido de la Ley: </a:t>
            </a:r>
            <a:r>
              <a:rPr lang="es-CL" sz="24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Impuesto a la </a:t>
            </a:r>
            <a:r>
              <a:rPr lang="es-CL" sz="2400" i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Renta y rentas </a:t>
            </a:r>
            <a:r>
              <a:rPr lang="es-CL" sz="2400" i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empresariales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s-CL" sz="2400" i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41088" y="1556792"/>
            <a:ext cx="8064895" cy="4342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514350" indent="-51435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Régimen </a:t>
            </a:r>
            <a:r>
              <a:rPr lang="es-CL" sz="2200" dirty="0" err="1">
                <a:solidFill>
                  <a:srgbClr val="4F81BD">
                    <a:lumMod val="75000"/>
                  </a:srgbClr>
                </a:solidFill>
                <a:latin typeface="Calibri"/>
              </a:rPr>
              <a:t>Semi</a:t>
            </a: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- integrado que afectará con una tasa del 27% las rentas obtenidas por las empresas (“Régimen B”):  </a:t>
            </a:r>
          </a:p>
          <a:p>
            <a:pPr marL="8001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Permite diferir el pago de los impuestos finales que afecten a los accionistas hasta el efectivo retiro o distribución de las utilidades de la empresa.</a:t>
            </a:r>
          </a:p>
          <a:p>
            <a:pPr marL="8001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Derecho a un crédito del 65% de los impuestos pagados por la empresa, salvo que el accionista esté domiciliado en un país con convenio.</a:t>
            </a:r>
          </a:p>
          <a:p>
            <a:pPr marL="8001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La tasa efectiva máxima de impuestos finales podrá llegar a un </a:t>
            </a:r>
            <a:r>
              <a:rPr lang="es-CL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44,45</a:t>
            </a: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% cuando corresponda aplicar la tasa nominal máxima de 35%.</a:t>
            </a:r>
          </a:p>
        </p:txBody>
      </p:sp>
    </p:spTree>
    <p:extLst>
      <p:ext uri="{BB962C8B-B14F-4D97-AF65-F5344CB8AC3E}">
        <p14:creationId xmlns:p14="http://schemas.microsoft.com/office/powerpoint/2010/main" val="424842713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73483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Contenido de la Ley: </a:t>
            </a:r>
            <a:r>
              <a:rPr lang="es-CL" sz="2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Estatuto </a:t>
            </a:r>
            <a:r>
              <a:rPr lang="es-CL" sz="2400" i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Mipyme</a:t>
            </a:r>
            <a:r>
              <a:rPr lang="es-CL" sz="2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Tributario (14 TER</a:t>
            </a:r>
            <a:r>
              <a:rPr lang="es-CL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s-CL" sz="220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251520" y="1340768"/>
            <a:ext cx="8640960" cy="500444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C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342900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Ampliación del régimen simplificado del artículo 14 Ter. hasta unos US$2 millones de ventas al año. Antes era para empresas con ventas por US$320 mil y que fueran contribuyentes de IVA.</a:t>
            </a:r>
          </a:p>
          <a:p>
            <a:pPr marL="3429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A partir de 2015 van a tributar sólo por el flujo de caja, es decir, por ingresos percibidos y gastos efectivamente efectuados.</a:t>
            </a:r>
          </a:p>
          <a:p>
            <a:pPr marL="3429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Desde el 1° de enero de 2015, todas las empresas que se encuentren en este estatuto van a tener 60 días más para pagar el IVA. Este beneficio se hará extensivo a medianas empresas con ventas hasta US$4 millones al año (en 2016). </a:t>
            </a:r>
          </a:p>
          <a:p>
            <a:pPr marL="3429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A partir de 2017, las empresas formadas exclusivamente por personas naturales podrán eximirse del impuesto de 1° Categoría y sus dueños podrán tributar únicamente por el global complementario.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endParaRPr lang="es-CL" sz="2400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98478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59335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Contenido de la Ley: </a:t>
            </a:r>
            <a:r>
              <a:rPr lang="es-CL" sz="2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Impuesto a la </a:t>
            </a:r>
            <a:r>
              <a:rPr lang="es-CL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Renta Personal</a:t>
            </a:r>
            <a:endParaRPr lang="es-CL" sz="2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95680" y="1340768"/>
            <a:ext cx="824825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Se rebaja el Impuesto Global Complementario a una tasa máxima de este impuesto en 35%.</a:t>
            </a:r>
          </a:p>
        </p:txBody>
      </p:sp>
    </p:spTree>
    <p:extLst>
      <p:ext uri="{BB962C8B-B14F-4D97-AF65-F5344CB8AC3E}">
        <p14:creationId xmlns:p14="http://schemas.microsoft.com/office/powerpoint/2010/main" val="211288042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5656998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Contenido de la Ley: Impuestos Ambientales</a:t>
            </a:r>
            <a:endParaRPr lang="es-CL" sz="2400" i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79043" y="1470575"/>
            <a:ext cx="8064895" cy="484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3429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4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Se estable un impuesto a las Fuentes Fijas de Emisión bajo la siguiente estructura: </a:t>
            </a:r>
          </a:p>
          <a:p>
            <a:pPr marL="800100" lvl="2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Impuesto anual las emisiones al aire de material </a:t>
            </a:r>
            <a:r>
              <a:rPr lang="es-CL" sz="2200" dirty="0" err="1">
                <a:solidFill>
                  <a:srgbClr val="4F81BD">
                    <a:lumMod val="75000"/>
                  </a:srgbClr>
                </a:solidFill>
                <a:latin typeface="Calibri"/>
              </a:rPr>
              <a:t>particulado</a:t>
            </a: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, óxido de nitrógeno, dióxido de azufre y dióxido de carbono producidas por establecimientos cuya potencia térmica total sea mayor a 50 MWT (megavatios térmicos). </a:t>
            </a:r>
          </a:p>
          <a:p>
            <a:pPr marL="800100" lvl="2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Se excluye del impuesto a las emisiones de dióxido de carbono a los agentes que utilicen biomasa. </a:t>
            </a:r>
          </a:p>
          <a:p>
            <a:pPr marL="800100" lvl="2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El impuesto dependerá del tipo de emisión y de otros factores. Por ej.: el dióxido de carbono se gravará con 5 US$/ton emitida.</a:t>
            </a:r>
          </a:p>
        </p:txBody>
      </p:sp>
    </p:spTree>
    <p:extLst>
      <p:ext uri="{BB962C8B-B14F-4D97-AF65-F5344CB8AC3E}">
        <p14:creationId xmlns:p14="http://schemas.microsoft.com/office/powerpoint/2010/main" val="38164157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57211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Contenido de la Ley: Impuestos Ambientales</a:t>
            </a:r>
            <a:r>
              <a:rPr lang="es-CL" sz="2200" dirty="0" smtClean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endParaRPr lang="es-CL" sz="2200" dirty="0">
              <a:solidFill>
                <a:srgbClr val="4F81BD">
                  <a:lumMod val="75000"/>
                </a:srgbClr>
              </a:solidFill>
              <a:latin typeface="Calibri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94584" y="1422773"/>
            <a:ext cx="8540924" cy="2015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3429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4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Se establece un impuesto a vehículos motorizados de hasta 3.860 kg. de peso bruto (medianos y livianos) que utilicen como combustible gasolina o diésel a través de un gravamen que se mueve en forma proporcional a las emisiones de óxidos de nitrógeno y precio, e inversamente proporcional al rendimiento del vehículo. </a:t>
            </a:r>
          </a:p>
          <a:p>
            <a:pPr marL="457200" lvl="2" algn="just" eaLnBrk="1" hangingPunct="1">
              <a:lnSpc>
                <a:spcPct val="0"/>
              </a:lnSpc>
              <a:spcBef>
                <a:spcPts val="1800"/>
              </a:spcBef>
              <a:buClr>
                <a:schemeClr val="accent6"/>
              </a:buClr>
            </a:pPr>
            <a:endParaRPr lang="es-CL" sz="2000" dirty="0">
              <a:solidFill>
                <a:schemeClr val="tx1"/>
              </a:solidFill>
              <a:latin typeface="+mj-lt"/>
            </a:endParaRPr>
          </a:p>
          <a:p>
            <a:pPr marL="457200" lvl="2" algn="just" eaLnBrk="1" hangingPunct="1">
              <a:lnSpc>
                <a:spcPct val="0"/>
              </a:lnSpc>
              <a:spcBef>
                <a:spcPts val="1800"/>
              </a:spcBef>
              <a:buClr>
                <a:schemeClr val="accent6"/>
              </a:buClr>
            </a:pPr>
            <a:endParaRPr lang="es-CL" sz="2000" dirty="0" smtClean="0">
              <a:solidFill>
                <a:schemeClr val="tx1"/>
              </a:solidFill>
              <a:latin typeface="+mj-lt"/>
            </a:endParaRPr>
          </a:p>
          <a:p>
            <a:pPr marL="457200" lvl="2" algn="just" eaLnBrk="1" hangingPunct="1">
              <a:lnSpc>
                <a:spcPct val="0"/>
              </a:lnSpc>
              <a:spcBef>
                <a:spcPts val="1800"/>
              </a:spcBef>
              <a:buClr>
                <a:schemeClr val="accent6"/>
              </a:buClr>
            </a:pPr>
            <a:endParaRPr lang="es-CL" sz="2000" dirty="0">
              <a:solidFill>
                <a:schemeClr val="tx1"/>
              </a:solidFill>
              <a:latin typeface="+mj-lt"/>
            </a:endParaRPr>
          </a:p>
          <a:p>
            <a:pPr marL="457200" lvl="2" algn="just" eaLnBrk="1" hangingPunct="1">
              <a:lnSpc>
                <a:spcPct val="0"/>
              </a:lnSpc>
              <a:spcBef>
                <a:spcPts val="1800"/>
              </a:spcBef>
              <a:buClr>
                <a:schemeClr val="accent6"/>
              </a:buClr>
            </a:pPr>
            <a:endParaRPr lang="es-CL" sz="2000" dirty="0" smtClean="0">
              <a:solidFill>
                <a:schemeClr val="tx1"/>
              </a:solidFill>
              <a:latin typeface="+mj-lt"/>
            </a:endParaRPr>
          </a:p>
          <a:p>
            <a:pPr marL="457200" lvl="2" algn="just" eaLnBrk="1" hangingPunct="1">
              <a:lnSpc>
                <a:spcPct val="0"/>
              </a:lnSpc>
              <a:spcBef>
                <a:spcPts val="1800"/>
              </a:spcBef>
              <a:buClr>
                <a:schemeClr val="accent6"/>
              </a:buClr>
            </a:pPr>
            <a:endParaRPr lang="es-CL" sz="2000" dirty="0">
              <a:solidFill>
                <a:schemeClr val="tx1"/>
              </a:solidFill>
              <a:latin typeface="+mj-lt"/>
            </a:endParaRPr>
          </a:p>
          <a:p>
            <a:pPr marL="457200" lvl="2" algn="just" eaLnBrk="1" hangingPunct="1">
              <a:lnSpc>
                <a:spcPct val="0"/>
              </a:lnSpc>
              <a:spcBef>
                <a:spcPts val="1800"/>
              </a:spcBef>
              <a:buClr>
                <a:schemeClr val="accent6"/>
              </a:buClr>
            </a:pPr>
            <a:endParaRPr lang="es-CL" sz="2000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6292409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4870949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Contenido de la Ley: Evasión y Elusión</a:t>
            </a:r>
            <a:endParaRPr lang="es-CL" sz="2400" i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26256" y="749754"/>
            <a:ext cx="8091488" cy="5358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s-C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800100" lvl="2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endParaRPr lang="es-CL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4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Se crea una Cláusula General Anti-Elusión (fondo sobre forma)</a:t>
            </a:r>
          </a:p>
          <a:p>
            <a:pPr marL="3429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4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Se crea una sanción para el asesor tributario que incurra en actos que constituyan abuso o simulación</a:t>
            </a:r>
          </a:p>
          <a:p>
            <a:pPr marL="3429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4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Se incluyen nuevas facultades para el SII, relacionadas con acceso a información, uso de tecnología, etc.</a:t>
            </a:r>
          </a:p>
          <a:p>
            <a:pPr marL="342900" lvl="1" indent="-342900"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accent6"/>
              </a:buClr>
              <a:buFont typeface="Wingdings" panose="05000000000000000000" pitchFamily="2" charset="2"/>
              <a:buChar char="ü"/>
            </a:pPr>
            <a:r>
              <a:rPr lang="es-CL" sz="24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Se aumenta la dotación del SII, Aduana y Tesorería</a:t>
            </a:r>
          </a:p>
        </p:txBody>
      </p:sp>
    </p:spTree>
    <p:extLst>
      <p:ext uri="{BB962C8B-B14F-4D97-AF65-F5344CB8AC3E}">
        <p14:creationId xmlns:p14="http://schemas.microsoft.com/office/powerpoint/2010/main" val="140425848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1736373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CL" sz="2400" i="1" dirty="0" smtClean="0">
                <a:solidFill>
                  <a:srgbClr val="7F7F7F"/>
                </a:solidFill>
              </a:rPr>
              <a:t>Gradualidad</a:t>
            </a:r>
            <a:endParaRPr lang="es-CL" sz="2400" i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s-CL" sz="2400" i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</a:p>
        </p:txBody>
      </p:sp>
      <p:graphicFrame>
        <p:nvGraphicFramePr>
          <p:cNvPr id="11" name="Diagrama 10"/>
          <p:cNvGraphicFramePr/>
          <p:nvPr/>
        </p:nvGraphicFramePr>
        <p:xfrm>
          <a:off x="340073" y="960780"/>
          <a:ext cx="8463855" cy="4936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730672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25894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Reforma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10" name="2 CuadroTexto"/>
          <p:cNvSpPr txBox="1">
            <a:spLocks noChangeArrowheads="1"/>
          </p:cNvSpPr>
          <p:nvPr/>
        </p:nvSpPr>
        <p:spPr bwMode="auto">
          <a:xfrm>
            <a:off x="403225" y="557213"/>
            <a:ext cx="3348161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es-CL" sz="2400" i="1" dirty="0">
                <a:solidFill>
                  <a:srgbClr val="7F7F7F"/>
                </a:solidFill>
              </a:rPr>
              <a:t>Estimaciones de Impacto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s-CL" sz="2400" i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2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</a:p>
        </p:txBody>
      </p:sp>
      <p:graphicFrame>
        <p:nvGraphicFramePr>
          <p:cNvPr id="8" name="Diagrama 7"/>
          <p:cNvGraphicFramePr/>
          <p:nvPr/>
        </p:nvGraphicFramePr>
        <p:xfrm>
          <a:off x="376077" y="944724"/>
          <a:ext cx="8391847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5115347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94211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1 Título"/>
          <p:cNvSpPr txBox="1">
            <a:spLocks/>
          </p:cNvSpPr>
          <p:nvPr/>
        </p:nvSpPr>
        <p:spPr bwMode="auto">
          <a:xfrm>
            <a:off x="395288" y="5492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solidFill>
                  <a:srgbClr val="376092"/>
                </a:solidFill>
                <a:latin typeface="+mn-lt"/>
                <a:cs typeface="Arial" panose="020B0604020202020204" pitchFamily="34" charset="0"/>
              </a:rPr>
              <a:t>Gracias</a:t>
            </a:r>
          </a:p>
        </p:txBody>
      </p:sp>
      <p:sp>
        <p:nvSpPr>
          <p:cNvPr id="94214" name="2 Marcador de contenido"/>
          <p:cNvSpPr txBox="1">
            <a:spLocks/>
          </p:cNvSpPr>
          <p:nvPr/>
        </p:nvSpPr>
        <p:spPr bwMode="auto">
          <a:xfrm>
            <a:off x="395288" y="2198687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sz="3600" dirty="0">
                <a:solidFill>
                  <a:srgbClr val="376092"/>
                </a:solidFill>
                <a:cs typeface="Arial" panose="020B0604020202020204" pitchFamily="34" charset="0"/>
              </a:rPr>
              <a:t>Website</a:t>
            </a:r>
            <a:r>
              <a:rPr lang="en-US" sz="3600">
                <a:solidFill>
                  <a:srgbClr val="376092"/>
                </a:solidFill>
                <a:cs typeface="Arial" panose="020B0604020202020204" pitchFamily="34" charset="0"/>
              </a:rPr>
              <a:t>: </a:t>
            </a:r>
            <a:r>
              <a:rPr lang="en-US" sz="3600" smtClean="0">
                <a:solidFill>
                  <a:srgbClr val="376092"/>
                </a:solidFill>
                <a:cs typeface="Arial" panose="020B0604020202020204" pitchFamily="34" charset="0"/>
                <a:hlinkClick r:id="rId4"/>
              </a:rPr>
              <a:t>www.sii.cl</a:t>
            </a:r>
            <a:endParaRPr lang="en-US" sz="3600" dirty="0">
              <a:solidFill>
                <a:srgbClr val="376092"/>
              </a:solidFill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sz="2800" dirty="0" smtClean="0">
              <a:solidFill>
                <a:srgbClr val="376092"/>
              </a:solidFill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sz="2800" dirty="0" smtClean="0">
                <a:solidFill>
                  <a:srgbClr val="376092"/>
                </a:solidFill>
                <a:cs typeface="Arial" panose="020B0604020202020204" pitchFamily="34" charset="0"/>
              </a:rPr>
              <a:t>Danae </a:t>
            </a:r>
            <a:r>
              <a:rPr lang="en-US" sz="2800" err="1" smtClean="0">
                <a:solidFill>
                  <a:srgbClr val="376092"/>
                </a:solidFill>
                <a:cs typeface="Arial" panose="020B0604020202020204" pitchFamily="34" charset="0"/>
              </a:rPr>
              <a:t>Chandía</a:t>
            </a:r>
            <a:r>
              <a:rPr lang="en-US" sz="2800" smtClean="0">
                <a:solidFill>
                  <a:srgbClr val="376092"/>
                </a:solidFill>
                <a:cs typeface="Arial" panose="020B0604020202020204" pitchFamily="34" charset="0"/>
              </a:rPr>
              <a:t> O.</a:t>
            </a:r>
            <a:endParaRPr lang="en-US" sz="2800" dirty="0">
              <a:solidFill>
                <a:srgbClr val="376092"/>
              </a:solidFill>
              <a:cs typeface="Arial" panose="020B060402020202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sz="2800" dirty="0" err="1" smtClean="0">
                <a:solidFill>
                  <a:srgbClr val="376092"/>
                </a:solidFill>
              </a:rPr>
              <a:t>Subdirección</a:t>
            </a:r>
            <a:r>
              <a:rPr lang="en-US" sz="2800" dirty="0" smtClean="0">
                <a:solidFill>
                  <a:srgbClr val="376092"/>
                </a:solidFill>
              </a:rPr>
              <a:t> de </a:t>
            </a:r>
            <a:r>
              <a:rPr lang="en-US" sz="2800" dirty="0" err="1" smtClean="0">
                <a:solidFill>
                  <a:srgbClr val="376092"/>
                </a:solidFill>
              </a:rPr>
              <a:t>Estudios</a:t>
            </a:r>
            <a:endParaRPr lang="en-US" sz="2800" dirty="0">
              <a:solidFill>
                <a:srgbClr val="376092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sz="2800" smtClean="0">
                <a:solidFill>
                  <a:srgbClr val="376092"/>
                </a:solidFill>
                <a:hlinkClick r:id="rId5"/>
              </a:rPr>
              <a:t>dchandia@sii.cl</a:t>
            </a:r>
            <a:endParaRPr lang="en-US" sz="2800" dirty="0">
              <a:solidFill>
                <a:srgbClr val="376092"/>
              </a:solidFill>
              <a:hlinkClick r:id="rId6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sz="2800" dirty="0">
              <a:solidFill>
                <a:srgbClr val="8989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428625" y="428625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819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323528" y="0"/>
            <a:ext cx="35537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Administración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5109851" y="2190484"/>
            <a:ext cx="34034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L" sz="1800" b="0" dirty="0" smtClean="0"/>
              <a:t>Aplicación y fiscalización </a:t>
            </a:r>
            <a:r>
              <a:rPr lang="es-CL" sz="1800" b="0" dirty="0"/>
              <a:t>de los</a:t>
            </a:r>
          </a:p>
          <a:p>
            <a:r>
              <a:rPr lang="es-CL" sz="1800" b="0" dirty="0"/>
              <a:t>impuestos internos</a:t>
            </a:r>
            <a:endParaRPr lang="es-ES" sz="1800" b="0" dirty="0"/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5109851" y="3328236"/>
            <a:ext cx="34676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L" dirty="0" smtClean="0"/>
              <a:t>Aplicación y f</a:t>
            </a:r>
            <a:r>
              <a:rPr lang="es-CL" sz="1800" b="0" dirty="0" smtClean="0"/>
              <a:t>iscalización </a:t>
            </a:r>
            <a:r>
              <a:rPr lang="es-CL" sz="1800" b="0" dirty="0"/>
              <a:t>de los </a:t>
            </a:r>
          </a:p>
          <a:p>
            <a:r>
              <a:rPr lang="es-CL" sz="1800" b="0" dirty="0"/>
              <a:t>impuestos aduaneros</a:t>
            </a:r>
            <a:endParaRPr lang="es-ES" sz="1800" b="0" dirty="0"/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5111669" y="4273455"/>
            <a:ext cx="38138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L" sz="1800" b="0" dirty="0"/>
              <a:t>Recaudación y cobranza de</a:t>
            </a:r>
          </a:p>
          <a:p>
            <a:pPr algn="ctr"/>
            <a:r>
              <a:rPr lang="es-CL" sz="1800" b="0" dirty="0"/>
              <a:t>los impuestos internos y aduaneros</a:t>
            </a:r>
            <a:endParaRPr lang="es-ES" sz="1800" b="0" dirty="0"/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609600" y="2157256"/>
            <a:ext cx="2895600" cy="30480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s-ES"/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 flipV="1">
            <a:off x="3505200" y="2586353"/>
            <a:ext cx="1429021" cy="16119"/>
          </a:xfrm>
          <a:prstGeom prst="line">
            <a:avLst/>
          </a:prstGeom>
          <a:noFill/>
          <a:ln w="50800">
            <a:solidFill>
              <a:srgbClr val="0070C0"/>
            </a:solidFill>
            <a:round/>
            <a:headEnd/>
            <a:tailEnd type="triangle" w="lg" len="lg"/>
          </a:ln>
        </p:spPr>
        <p:txBody>
          <a:bodyPr wrap="square">
            <a:spAutoFit/>
          </a:bodyPr>
          <a:lstStyle/>
          <a:p>
            <a:endParaRPr lang="es-CL"/>
          </a:p>
        </p:txBody>
      </p:sp>
      <p:sp>
        <p:nvSpPr>
          <p:cNvPr id="29" name="Line 16"/>
          <p:cNvSpPr>
            <a:spLocks noChangeShapeType="1"/>
          </p:cNvSpPr>
          <p:nvPr/>
        </p:nvSpPr>
        <p:spPr bwMode="auto">
          <a:xfrm>
            <a:off x="3505200" y="4581128"/>
            <a:ext cx="1429020" cy="15493"/>
          </a:xfrm>
          <a:prstGeom prst="line">
            <a:avLst/>
          </a:prstGeom>
          <a:noFill/>
          <a:ln w="50800">
            <a:solidFill>
              <a:srgbClr val="0070C0"/>
            </a:solidFill>
            <a:round/>
            <a:headEnd/>
            <a:tailEnd type="triangle" w="lg" len="lg"/>
          </a:ln>
        </p:spPr>
        <p:txBody>
          <a:bodyPr wrap="square">
            <a:spAutoFit/>
          </a:bodyPr>
          <a:lstStyle/>
          <a:p>
            <a:endParaRPr lang="es-CL"/>
          </a:p>
        </p:txBody>
      </p:sp>
      <p:sp>
        <p:nvSpPr>
          <p:cNvPr id="30" name="16 Rectángulo"/>
          <p:cNvSpPr/>
          <p:nvPr/>
        </p:nvSpPr>
        <p:spPr>
          <a:xfrm>
            <a:off x="1592314" y="866505"/>
            <a:ext cx="5612524" cy="533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eaLnBrk="0" hangingPunct="0">
              <a:lnSpc>
                <a:spcPct val="130000"/>
              </a:lnSpc>
              <a:spcBef>
                <a:spcPct val="20000"/>
              </a:spcBef>
              <a:buClr>
                <a:srgbClr val="FF6600"/>
              </a:buClr>
              <a:defRPr/>
            </a:pPr>
            <a:r>
              <a:rPr lang="es-ES_tradnl" sz="2400" dirty="0">
                <a:solidFill>
                  <a:srgbClr val="376092"/>
                </a:solidFill>
                <a:latin typeface="Calibri" panose="020F0502020204030204" pitchFamily="34" charset="0"/>
              </a:rPr>
              <a:t>Estructura administrativa</a:t>
            </a:r>
          </a:p>
        </p:txBody>
      </p:sp>
      <p:pic>
        <p:nvPicPr>
          <p:cNvPr id="17" name="Picture 2" descr="http://www.concierto.cl/wp-content/blogs.dir/104/files/2012/05/si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95" y="2310320"/>
            <a:ext cx="666541" cy="603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CuadroTexto 17"/>
          <p:cNvSpPr txBox="1"/>
          <p:nvPr/>
        </p:nvSpPr>
        <p:spPr>
          <a:xfrm>
            <a:off x="1686222" y="2269845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 smtClean="0">
                <a:solidFill>
                  <a:srgbClr val="002060"/>
                </a:solidFill>
              </a:rPr>
              <a:t>Servicio de Impuestos Internos</a:t>
            </a:r>
            <a:endParaRPr lang="es-CL" sz="1400" b="1" dirty="0">
              <a:solidFill>
                <a:srgbClr val="002060"/>
              </a:solidFill>
            </a:endParaRPr>
          </a:p>
        </p:txBody>
      </p:sp>
      <p:pic>
        <p:nvPicPr>
          <p:cNvPr id="19" name="Picture 2" descr="Servicio Nacional de Aduana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51" y="3355476"/>
            <a:ext cx="631351" cy="696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CuadroTexto 30"/>
          <p:cNvSpPr txBox="1"/>
          <p:nvPr/>
        </p:nvSpPr>
        <p:spPr>
          <a:xfrm>
            <a:off x="1686222" y="3286043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>
              <a:defRPr sz="1400" b="1">
                <a:solidFill>
                  <a:srgbClr val="002060"/>
                </a:solidFill>
              </a:defRPr>
            </a:lvl1pPr>
          </a:lstStyle>
          <a:p>
            <a:r>
              <a:rPr lang="es-CL" dirty="0"/>
              <a:t>Dirección Nacional de Aduanas</a:t>
            </a:r>
          </a:p>
        </p:txBody>
      </p:sp>
      <p:pic>
        <p:nvPicPr>
          <p:cNvPr id="32" name="Picture 4" descr="tesoreri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72" y="4322693"/>
            <a:ext cx="657292" cy="589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CuadroTexto 32"/>
          <p:cNvSpPr txBox="1"/>
          <p:nvPr/>
        </p:nvSpPr>
        <p:spPr>
          <a:xfrm>
            <a:off x="1675138" y="4326536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L"/>
            </a:defPPr>
            <a:lvl1pPr>
              <a:defRPr sz="1400" b="1">
                <a:solidFill>
                  <a:srgbClr val="002060"/>
                </a:solidFill>
              </a:defRPr>
            </a:lvl1pPr>
          </a:lstStyle>
          <a:p>
            <a:r>
              <a:rPr lang="es-CL" dirty="0"/>
              <a:t>Tesorería General de la República</a:t>
            </a:r>
          </a:p>
        </p:txBody>
      </p:sp>
      <p:sp>
        <p:nvSpPr>
          <p:cNvPr id="34" name="Line 14"/>
          <p:cNvSpPr>
            <a:spLocks noChangeShapeType="1"/>
          </p:cNvSpPr>
          <p:nvPr/>
        </p:nvSpPr>
        <p:spPr bwMode="auto">
          <a:xfrm flipV="1">
            <a:off x="3505200" y="3651401"/>
            <a:ext cx="1429020" cy="7057"/>
          </a:xfrm>
          <a:prstGeom prst="line">
            <a:avLst/>
          </a:prstGeom>
          <a:noFill/>
          <a:ln w="50800">
            <a:solidFill>
              <a:srgbClr val="0070C0"/>
            </a:solidFill>
            <a:round/>
            <a:headEnd/>
            <a:tailEnd type="triangle" w="lg" len="lg"/>
          </a:ln>
        </p:spPr>
        <p:txBody>
          <a:bodyPr wrap="square">
            <a:spAutoFit/>
          </a:bodyPr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161773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428625" y="428625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13317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sp>
        <p:nvSpPr>
          <p:cNvPr id="8" name="2 CuadroTexto"/>
          <p:cNvSpPr txBox="1"/>
          <p:nvPr/>
        </p:nvSpPr>
        <p:spPr>
          <a:xfrm>
            <a:off x="428625" y="487363"/>
            <a:ext cx="143981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L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Organigrama</a:t>
            </a:r>
            <a:endParaRPr lang="es-CL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708650" y="1522413"/>
            <a:ext cx="3248025" cy="2122487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477169" y="1497759"/>
            <a:ext cx="3438525" cy="5171602"/>
          </a:xfrm>
          <a:prstGeom prst="rect">
            <a:avLst/>
          </a:prstGeom>
          <a:solidFill>
            <a:srgbClr val="FFCC66"/>
          </a:solidFill>
          <a:ln w="28575" cap="rnd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4715296" y="817464"/>
            <a:ext cx="1512888" cy="595312"/>
          </a:xfrm>
          <a:prstGeom prst="rect">
            <a:avLst/>
          </a:prstGeom>
          <a:solidFill>
            <a:srgbClr val="CC3300"/>
          </a:solidFill>
          <a:ln w="2857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5230955" y="1019761"/>
            <a:ext cx="47769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100" b="1" dirty="0" smtClean="0">
                <a:solidFill>
                  <a:schemeClr val="bg1"/>
                </a:solidFill>
                <a:latin typeface="+mn-lt"/>
              </a:rPr>
              <a:t>Director</a:t>
            </a:r>
            <a:endParaRPr lang="en-US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1631705" y="1525703"/>
            <a:ext cx="145372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1100" b="1" dirty="0" err="1" smtClean="0">
                <a:latin typeface="+mn-lt"/>
              </a:rPr>
              <a:t>Organización</a:t>
            </a:r>
            <a:r>
              <a:rPr lang="en-US" sz="1100" b="1" dirty="0" smtClean="0">
                <a:latin typeface="+mn-lt"/>
              </a:rPr>
              <a:t> Central</a:t>
            </a:r>
          </a:p>
          <a:p>
            <a:pPr>
              <a:defRPr/>
            </a:pPr>
            <a:r>
              <a:rPr lang="en-US" sz="1100" b="1" dirty="0" err="1" smtClean="0">
                <a:latin typeface="+mn-lt"/>
              </a:rPr>
              <a:t>Dirección</a:t>
            </a:r>
            <a:r>
              <a:rPr lang="en-US" sz="1100" b="1" dirty="0" smtClean="0">
                <a:latin typeface="+mn-lt"/>
              </a:rPr>
              <a:t> </a:t>
            </a:r>
            <a:r>
              <a:rPr lang="en-US" sz="1100" b="1" dirty="0" err="1" smtClean="0">
                <a:latin typeface="+mn-lt"/>
              </a:rPr>
              <a:t>Nacional</a:t>
            </a:r>
            <a:endParaRPr lang="en-US" sz="1100" b="1" dirty="0">
              <a:latin typeface="+mn-lt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6134100" y="1527175"/>
            <a:ext cx="1306448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Organización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Nacional</a:t>
            </a:r>
            <a:endParaRPr lang="en-US" sz="1100" b="1" dirty="0">
              <a:latin typeface="+mn-lt"/>
            </a:endParaRPr>
          </a:p>
        </p:txBody>
      </p:sp>
      <p:sp>
        <p:nvSpPr>
          <p:cNvPr id="18" name="Rectangle 32"/>
          <p:cNvSpPr>
            <a:spLocks noChangeArrowheads="1"/>
          </p:cNvSpPr>
          <p:nvPr/>
        </p:nvSpPr>
        <p:spPr bwMode="auto">
          <a:xfrm>
            <a:off x="6213475" y="2801938"/>
            <a:ext cx="2020888" cy="411162"/>
          </a:xfrm>
          <a:prstGeom prst="rect">
            <a:avLst/>
          </a:prstGeom>
          <a:solidFill>
            <a:srgbClr val="FFFF99"/>
          </a:solidFill>
          <a:ln w="4763" cap="rnd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19" name="Rectangle 33"/>
          <p:cNvSpPr>
            <a:spLocks noChangeArrowheads="1"/>
          </p:cNvSpPr>
          <p:nvPr/>
        </p:nvSpPr>
        <p:spPr bwMode="auto">
          <a:xfrm>
            <a:off x="6574737" y="2858086"/>
            <a:ext cx="14186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Dirección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de </a:t>
            </a:r>
          </a:p>
          <a:p>
            <a:pPr algn="ctr"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Grandes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Contribuyentes</a:t>
            </a:r>
            <a:endParaRPr lang="en-US" sz="1100" b="1" dirty="0">
              <a:latin typeface="+mn-lt"/>
            </a:endParaRPr>
          </a:p>
        </p:txBody>
      </p:sp>
      <p:sp>
        <p:nvSpPr>
          <p:cNvPr id="20" name="Rectangle 36"/>
          <p:cNvSpPr>
            <a:spLocks noChangeArrowheads="1"/>
          </p:cNvSpPr>
          <p:nvPr/>
        </p:nvSpPr>
        <p:spPr bwMode="auto">
          <a:xfrm>
            <a:off x="6213475" y="2206625"/>
            <a:ext cx="2020888" cy="411163"/>
          </a:xfrm>
          <a:prstGeom prst="rect">
            <a:avLst/>
          </a:prstGeom>
          <a:solidFill>
            <a:srgbClr val="FFFF99"/>
          </a:solidFill>
          <a:ln w="4763" cap="rnd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21" name="Rectangle 37"/>
          <p:cNvSpPr>
            <a:spLocks noChangeArrowheads="1"/>
          </p:cNvSpPr>
          <p:nvPr/>
        </p:nvSpPr>
        <p:spPr bwMode="auto">
          <a:xfrm>
            <a:off x="6481763" y="2322512"/>
            <a:ext cx="1604606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Direcciones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Regionales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100" b="1" dirty="0">
                <a:solidFill>
                  <a:srgbClr val="000000"/>
                </a:solidFill>
                <a:latin typeface="+mn-lt"/>
              </a:rPr>
              <a:t>(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19)</a:t>
            </a:r>
            <a:endParaRPr lang="en-US" sz="1100" b="1" dirty="0">
              <a:latin typeface="+mn-lt"/>
            </a:endParaRPr>
          </a:p>
        </p:txBody>
      </p:sp>
      <p:sp>
        <p:nvSpPr>
          <p:cNvPr id="22" name="Rectangle 42"/>
          <p:cNvSpPr>
            <a:spLocks noChangeArrowheads="1"/>
          </p:cNvSpPr>
          <p:nvPr/>
        </p:nvSpPr>
        <p:spPr bwMode="auto">
          <a:xfrm>
            <a:off x="2118504" y="5695362"/>
            <a:ext cx="2219342" cy="407987"/>
          </a:xfrm>
          <a:prstGeom prst="rect">
            <a:avLst/>
          </a:prstGeom>
          <a:solidFill>
            <a:srgbClr val="00B0F0"/>
          </a:solidFill>
          <a:ln w="4763" cap="rnd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23" name="Rectangle 43"/>
          <p:cNvSpPr>
            <a:spLocks noChangeArrowheads="1"/>
          </p:cNvSpPr>
          <p:nvPr/>
        </p:nvSpPr>
        <p:spPr bwMode="auto">
          <a:xfrm>
            <a:off x="2544189" y="5825303"/>
            <a:ext cx="1380186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Subdirección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de RR.HH.</a:t>
            </a:r>
            <a:endParaRPr lang="en-US" sz="1100" b="1" dirty="0">
              <a:latin typeface="+mn-lt"/>
            </a:endParaRPr>
          </a:p>
        </p:txBody>
      </p:sp>
      <p:sp>
        <p:nvSpPr>
          <p:cNvPr id="24" name="Rectangle 46"/>
          <p:cNvSpPr>
            <a:spLocks noChangeArrowheads="1"/>
          </p:cNvSpPr>
          <p:nvPr/>
        </p:nvSpPr>
        <p:spPr bwMode="auto">
          <a:xfrm>
            <a:off x="2120083" y="5292228"/>
            <a:ext cx="2214605" cy="351162"/>
          </a:xfrm>
          <a:prstGeom prst="rect">
            <a:avLst/>
          </a:prstGeom>
          <a:solidFill>
            <a:srgbClr val="00B0F0"/>
          </a:solidFill>
          <a:ln w="4763" cap="rnd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25" name="Rectangle 47"/>
          <p:cNvSpPr>
            <a:spLocks noChangeArrowheads="1"/>
          </p:cNvSpPr>
          <p:nvPr/>
        </p:nvSpPr>
        <p:spPr bwMode="auto">
          <a:xfrm>
            <a:off x="2576601" y="5408970"/>
            <a:ext cx="1231106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Subdirección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Jurídica</a:t>
            </a:r>
            <a:endParaRPr lang="en-US" sz="1100" b="1" dirty="0">
              <a:latin typeface="+mn-lt"/>
            </a:endParaRPr>
          </a:p>
        </p:txBody>
      </p:sp>
      <p:sp>
        <p:nvSpPr>
          <p:cNvPr id="26" name="Rectangle 49"/>
          <p:cNvSpPr>
            <a:spLocks noChangeArrowheads="1"/>
          </p:cNvSpPr>
          <p:nvPr/>
        </p:nvSpPr>
        <p:spPr bwMode="auto">
          <a:xfrm>
            <a:off x="2120950" y="4859639"/>
            <a:ext cx="2216184" cy="345833"/>
          </a:xfrm>
          <a:prstGeom prst="rect">
            <a:avLst/>
          </a:prstGeom>
          <a:solidFill>
            <a:srgbClr val="00B0F0"/>
          </a:solidFill>
          <a:ln w="4763" cap="rnd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27" name="Rectangle 50"/>
          <p:cNvSpPr>
            <a:spLocks noChangeArrowheads="1"/>
          </p:cNvSpPr>
          <p:nvPr/>
        </p:nvSpPr>
        <p:spPr bwMode="auto">
          <a:xfrm>
            <a:off x="2493936" y="5018040"/>
            <a:ext cx="140904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Subdirección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Normativa</a:t>
            </a:r>
            <a:endParaRPr lang="en-US" sz="1100" b="1" dirty="0">
              <a:latin typeface="+mn-lt"/>
            </a:endParaRPr>
          </a:p>
        </p:txBody>
      </p:sp>
      <p:sp>
        <p:nvSpPr>
          <p:cNvPr id="28" name="Rectangle 52"/>
          <p:cNvSpPr>
            <a:spLocks noChangeArrowheads="1"/>
          </p:cNvSpPr>
          <p:nvPr/>
        </p:nvSpPr>
        <p:spPr bwMode="auto">
          <a:xfrm>
            <a:off x="2118504" y="4418905"/>
            <a:ext cx="2216184" cy="362952"/>
          </a:xfrm>
          <a:prstGeom prst="rect">
            <a:avLst/>
          </a:prstGeom>
          <a:solidFill>
            <a:srgbClr val="00B0F0"/>
          </a:solidFill>
          <a:ln w="4763" cap="rnd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29" name="Rectangle 53"/>
          <p:cNvSpPr>
            <a:spLocks noChangeArrowheads="1"/>
          </p:cNvSpPr>
          <p:nvPr/>
        </p:nvSpPr>
        <p:spPr bwMode="auto">
          <a:xfrm>
            <a:off x="2465166" y="4537229"/>
            <a:ext cx="146514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Subdirección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Informática</a:t>
            </a:r>
            <a:endParaRPr lang="en-US" sz="1100" b="1" dirty="0">
              <a:latin typeface="+mn-lt"/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auto">
          <a:xfrm>
            <a:off x="2141529" y="3948530"/>
            <a:ext cx="2219342" cy="389350"/>
          </a:xfrm>
          <a:prstGeom prst="rect">
            <a:avLst/>
          </a:prstGeom>
          <a:solidFill>
            <a:srgbClr val="00B0F0"/>
          </a:solidFill>
          <a:ln w="4763" cap="rnd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31" name="Rectangle 56"/>
          <p:cNvSpPr>
            <a:spLocks noChangeArrowheads="1"/>
          </p:cNvSpPr>
          <p:nvPr/>
        </p:nvSpPr>
        <p:spPr bwMode="auto">
          <a:xfrm>
            <a:off x="2390494" y="4090957"/>
            <a:ext cx="168796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Subdirección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de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Fiscalización</a:t>
            </a:r>
            <a:endParaRPr lang="en-US" sz="1100" b="1" dirty="0">
              <a:latin typeface="+mn-lt"/>
            </a:endParaRPr>
          </a:p>
        </p:txBody>
      </p:sp>
      <p:sp>
        <p:nvSpPr>
          <p:cNvPr id="32" name="Rectangle 57"/>
          <p:cNvSpPr>
            <a:spLocks noChangeArrowheads="1"/>
          </p:cNvSpPr>
          <p:nvPr/>
        </p:nvSpPr>
        <p:spPr bwMode="auto">
          <a:xfrm>
            <a:off x="2141529" y="3445392"/>
            <a:ext cx="2219342" cy="362574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33" name="Rectangle 59"/>
          <p:cNvSpPr>
            <a:spLocks noChangeArrowheads="1"/>
          </p:cNvSpPr>
          <p:nvPr/>
        </p:nvSpPr>
        <p:spPr bwMode="auto">
          <a:xfrm>
            <a:off x="2487634" y="3554189"/>
            <a:ext cx="145552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Subdirección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de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Estudios</a:t>
            </a:r>
            <a:endParaRPr lang="en-US" sz="1100" b="1" dirty="0">
              <a:latin typeface="+mn-lt"/>
            </a:endParaRPr>
          </a:p>
        </p:txBody>
      </p:sp>
      <p:sp>
        <p:nvSpPr>
          <p:cNvPr id="34" name="Rectangle 61"/>
          <p:cNvSpPr>
            <a:spLocks noChangeArrowheads="1"/>
          </p:cNvSpPr>
          <p:nvPr/>
        </p:nvSpPr>
        <p:spPr bwMode="auto">
          <a:xfrm>
            <a:off x="2141529" y="2922558"/>
            <a:ext cx="2219342" cy="407987"/>
          </a:xfrm>
          <a:prstGeom prst="rect">
            <a:avLst/>
          </a:prstGeom>
          <a:solidFill>
            <a:srgbClr val="00B0F0"/>
          </a:solidFill>
          <a:ln w="4763" cap="rnd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35" name="Rectangle 62"/>
          <p:cNvSpPr>
            <a:spLocks noChangeArrowheads="1"/>
          </p:cNvSpPr>
          <p:nvPr/>
        </p:nvSpPr>
        <p:spPr bwMode="auto">
          <a:xfrm>
            <a:off x="2312173" y="3073562"/>
            <a:ext cx="197329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Subdirección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Contraloría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Interna</a:t>
            </a:r>
            <a:endParaRPr lang="en-US" sz="1100" b="1" dirty="0">
              <a:latin typeface="+mn-lt"/>
            </a:endParaRPr>
          </a:p>
        </p:txBody>
      </p:sp>
      <p:sp>
        <p:nvSpPr>
          <p:cNvPr id="36" name="Rectangle 65"/>
          <p:cNvSpPr>
            <a:spLocks noChangeArrowheads="1"/>
          </p:cNvSpPr>
          <p:nvPr/>
        </p:nvSpPr>
        <p:spPr bwMode="auto">
          <a:xfrm>
            <a:off x="2143108" y="2463477"/>
            <a:ext cx="2213026" cy="324142"/>
          </a:xfrm>
          <a:prstGeom prst="rect">
            <a:avLst/>
          </a:prstGeom>
          <a:solidFill>
            <a:srgbClr val="00B0F0"/>
          </a:solidFill>
          <a:ln w="4763" cap="rnd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37" name="Rectangle 66"/>
          <p:cNvSpPr>
            <a:spLocks noChangeArrowheads="1"/>
          </p:cNvSpPr>
          <p:nvPr/>
        </p:nvSpPr>
        <p:spPr bwMode="auto">
          <a:xfrm>
            <a:off x="2358570" y="2519363"/>
            <a:ext cx="173605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Subdirección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de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Avaluaciones</a:t>
            </a:r>
            <a:endParaRPr lang="en-US" sz="1100" b="1" dirty="0">
              <a:latin typeface="+mn-lt"/>
            </a:endParaRP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2143108" y="1939925"/>
            <a:ext cx="2213026" cy="382587"/>
          </a:xfrm>
          <a:prstGeom prst="rect">
            <a:avLst/>
          </a:prstGeom>
          <a:solidFill>
            <a:srgbClr val="00B0F0"/>
          </a:solidFill>
          <a:ln w="4763" cap="rnd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39" name="Rectangle 69"/>
          <p:cNvSpPr>
            <a:spLocks noChangeArrowheads="1"/>
          </p:cNvSpPr>
          <p:nvPr/>
        </p:nvSpPr>
        <p:spPr bwMode="auto">
          <a:xfrm>
            <a:off x="2303329" y="2020048"/>
            <a:ext cx="192520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Subdirección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de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Administración</a:t>
            </a:r>
            <a:endParaRPr lang="en-US" sz="1100" b="1" dirty="0">
              <a:latin typeface="+mn-lt"/>
            </a:endParaRPr>
          </a:p>
        </p:txBody>
      </p:sp>
      <p:sp>
        <p:nvSpPr>
          <p:cNvPr id="40" name="Freeform 70"/>
          <p:cNvSpPr>
            <a:spLocks/>
          </p:cNvSpPr>
          <p:nvPr/>
        </p:nvSpPr>
        <p:spPr bwMode="auto">
          <a:xfrm>
            <a:off x="4362450" y="1412875"/>
            <a:ext cx="1106488" cy="730250"/>
          </a:xfrm>
          <a:custGeom>
            <a:avLst/>
            <a:gdLst>
              <a:gd name="T0" fmla="*/ 2147483647 w 697"/>
              <a:gd name="T1" fmla="*/ 0 h 716"/>
              <a:gd name="T2" fmla="*/ 2147483647 w 697"/>
              <a:gd name="T3" fmla="*/ 2147483647 h 716"/>
              <a:gd name="T4" fmla="*/ 0 w 697"/>
              <a:gd name="T5" fmla="*/ 2147483647 h 716"/>
              <a:gd name="T6" fmla="*/ 0 60000 65536"/>
              <a:gd name="T7" fmla="*/ 0 60000 65536"/>
              <a:gd name="T8" fmla="*/ 0 60000 65536"/>
              <a:gd name="T9" fmla="*/ 0 w 697"/>
              <a:gd name="T10" fmla="*/ 0 h 716"/>
              <a:gd name="T11" fmla="*/ 697 w 697"/>
              <a:gd name="T12" fmla="*/ 716 h 7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7" h="716">
                <a:moveTo>
                  <a:pt x="697" y="0"/>
                </a:moveTo>
                <a:lnTo>
                  <a:pt x="697" y="716"/>
                </a:lnTo>
                <a:lnTo>
                  <a:pt x="0" y="716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200" dirty="0">
              <a:latin typeface="+mn-lt"/>
            </a:endParaRPr>
          </a:p>
        </p:txBody>
      </p:sp>
      <p:sp>
        <p:nvSpPr>
          <p:cNvPr id="41" name="Freeform 71"/>
          <p:cNvSpPr>
            <a:spLocks/>
          </p:cNvSpPr>
          <p:nvPr/>
        </p:nvSpPr>
        <p:spPr bwMode="auto">
          <a:xfrm>
            <a:off x="5468938" y="1412875"/>
            <a:ext cx="744537" cy="1000125"/>
          </a:xfrm>
          <a:custGeom>
            <a:avLst/>
            <a:gdLst>
              <a:gd name="T0" fmla="*/ 2147483647 w 469"/>
              <a:gd name="T1" fmla="*/ 2147483647 h 886"/>
              <a:gd name="T2" fmla="*/ 0 w 469"/>
              <a:gd name="T3" fmla="*/ 2147483647 h 886"/>
              <a:gd name="T4" fmla="*/ 0 w 469"/>
              <a:gd name="T5" fmla="*/ 0 h 886"/>
              <a:gd name="T6" fmla="*/ 0 60000 65536"/>
              <a:gd name="T7" fmla="*/ 0 60000 65536"/>
              <a:gd name="T8" fmla="*/ 0 60000 65536"/>
              <a:gd name="T9" fmla="*/ 0 w 469"/>
              <a:gd name="T10" fmla="*/ 0 h 886"/>
              <a:gd name="T11" fmla="*/ 469 w 469"/>
              <a:gd name="T12" fmla="*/ 886 h 8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9" h="886">
                <a:moveTo>
                  <a:pt x="469" y="886"/>
                </a:moveTo>
                <a:lnTo>
                  <a:pt x="0" y="886"/>
                </a:lnTo>
                <a:lnTo>
                  <a:pt x="0" y="0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42" name="Freeform 73"/>
          <p:cNvSpPr>
            <a:spLocks/>
          </p:cNvSpPr>
          <p:nvPr/>
        </p:nvSpPr>
        <p:spPr bwMode="auto">
          <a:xfrm>
            <a:off x="4362450" y="1484313"/>
            <a:ext cx="1106488" cy="3593635"/>
          </a:xfrm>
          <a:custGeom>
            <a:avLst/>
            <a:gdLst>
              <a:gd name="T0" fmla="*/ 2147483647 w 697"/>
              <a:gd name="T1" fmla="*/ 0 h 2773"/>
              <a:gd name="T2" fmla="*/ 2147483647 w 697"/>
              <a:gd name="T3" fmla="*/ 2147483647 h 2773"/>
              <a:gd name="T4" fmla="*/ 0 w 697"/>
              <a:gd name="T5" fmla="*/ 2147483647 h 2773"/>
              <a:gd name="T6" fmla="*/ 0 60000 65536"/>
              <a:gd name="T7" fmla="*/ 0 60000 65536"/>
              <a:gd name="T8" fmla="*/ 0 60000 65536"/>
              <a:gd name="T9" fmla="*/ 0 w 697"/>
              <a:gd name="T10" fmla="*/ 0 h 2773"/>
              <a:gd name="T11" fmla="*/ 697 w 697"/>
              <a:gd name="T12" fmla="*/ 2773 h 27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7" h="2773">
                <a:moveTo>
                  <a:pt x="697" y="0"/>
                </a:moveTo>
                <a:lnTo>
                  <a:pt x="697" y="2773"/>
                </a:lnTo>
                <a:lnTo>
                  <a:pt x="0" y="2773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43" name="Freeform 74"/>
          <p:cNvSpPr>
            <a:spLocks/>
          </p:cNvSpPr>
          <p:nvPr/>
        </p:nvSpPr>
        <p:spPr bwMode="auto">
          <a:xfrm>
            <a:off x="4362450" y="1412875"/>
            <a:ext cx="1106488" cy="2254126"/>
          </a:xfrm>
          <a:custGeom>
            <a:avLst/>
            <a:gdLst>
              <a:gd name="T0" fmla="*/ 2147483647 w 697"/>
              <a:gd name="T1" fmla="*/ 0 h 1745"/>
              <a:gd name="T2" fmla="*/ 2147483647 w 697"/>
              <a:gd name="T3" fmla="*/ 2147483647 h 1745"/>
              <a:gd name="T4" fmla="*/ 0 w 697"/>
              <a:gd name="T5" fmla="*/ 2147483647 h 1745"/>
              <a:gd name="T6" fmla="*/ 0 60000 65536"/>
              <a:gd name="T7" fmla="*/ 0 60000 65536"/>
              <a:gd name="T8" fmla="*/ 0 60000 65536"/>
              <a:gd name="T9" fmla="*/ 0 w 697"/>
              <a:gd name="T10" fmla="*/ 0 h 1745"/>
              <a:gd name="T11" fmla="*/ 697 w 697"/>
              <a:gd name="T12" fmla="*/ 1745 h 17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7" h="1745">
                <a:moveTo>
                  <a:pt x="697" y="0"/>
                </a:moveTo>
                <a:lnTo>
                  <a:pt x="697" y="1745"/>
                </a:lnTo>
                <a:lnTo>
                  <a:pt x="0" y="1745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200" dirty="0">
              <a:latin typeface="+mn-lt"/>
            </a:endParaRPr>
          </a:p>
        </p:txBody>
      </p:sp>
      <p:sp>
        <p:nvSpPr>
          <p:cNvPr id="44" name="Freeform 75"/>
          <p:cNvSpPr>
            <a:spLocks/>
          </p:cNvSpPr>
          <p:nvPr/>
        </p:nvSpPr>
        <p:spPr bwMode="auto">
          <a:xfrm>
            <a:off x="4362450" y="1412875"/>
            <a:ext cx="1106488" cy="1274763"/>
          </a:xfrm>
          <a:custGeom>
            <a:avLst/>
            <a:gdLst>
              <a:gd name="T0" fmla="*/ 2147483647 w 697"/>
              <a:gd name="T1" fmla="*/ 0 h 1059"/>
              <a:gd name="T2" fmla="*/ 2147483647 w 697"/>
              <a:gd name="T3" fmla="*/ 2147483647 h 1059"/>
              <a:gd name="T4" fmla="*/ 0 w 697"/>
              <a:gd name="T5" fmla="*/ 2147483647 h 1059"/>
              <a:gd name="T6" fmla="*/ 0 60000 65536"/>
              <a:gd name="T7" fmla="*/ 0 60000 65536"/>
              <a:gd name="T8" fmla="*/ 0 60000 65536"/>
              <a:gd name="T9" fmla="*/ 0 w 697"/>
              <a:gd name="T10" fmla="*/ 0 h 1059"/>
              <a:gd name="T11" fmla="*/ 697 w 697"/>
              <a:gd name="T12" fmla="*/ 1059 h 10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7" h="1059">
                <a:moveTo>
                  <a:pt x="697" y="0"/>
                </a:moveTo>
                <a:lnTo>
                  <a:pt x="697" y="1059"/>
                </a:lnTo>
                <a:lnTo>
                  <a:pt x="0" y="1059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200" dirty="0">
              <a:latin typeface="+mn-lt"/>
            </a:endParaRPr>
          </a:p>
        </p:txBody>
      </p:sp>
      <p:sp>
        <p:nvSpPr>
          <p:cNvPr id="45" name="Freeform 76"/>
          <p:cNvSpPr>
            <a:spLocks/>
          </p:cNvSpPr>
          <p:nvPr/>
        </p:nvSpPr>
        <p:spPr bwMode="auto">
          <a:xfrm>
            <a:off x="4362450" y="1412875"/>
            <a:ext cx="1106488" cy="3293499"/>
          </a:xfrm>
          <a:custGeom>
            <a:avLst/>
            <a:gdLst>
              <a:gd name="T0" fmla="*/ 2147483647 w 697"/>
              <a:gd name="T1" fmla="*/ 0 h 2430"/>
              <a:gd name="T2" fmla="*/ 2147483647 w 697"/>
              <a:gd name="T3" fmla="*/ 2147483647 h 2430"/>
              <a:gd name="T4" fmla="*/ 0 w 697"/>
              <a:gd name="T5" fmla="*/ 2147483647 h 2430"/>
              <a:gd name="T6" fmla="*/ 0 60000 65536"/>
              <a:gd name="T7" fmla="*/ 0 60000 65536"/>
              <a:gd name="T8" fmla="*/ 0 60000 65536"/>
              <a:gd name="T9" fmla="*/ 0 w 697"/>
              <a:gd name="T10" fmla="*/ 0 h 2430"/>
              <a:gd name="T11" fmla="*/ 697 w 697"/>
              <a:gd name="T12" fmla="*/ 2430 h 24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7" h="2430">
                <a:moveTo>
                  <a:pt x="697" y="0"/>
                </a:moveTo>
                <a:lnTo>
                  <a:pt x="697" y="2430"/>
                </a:lnTo>
                <a:lnTo>
                  <a:pt x="0" y="2430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46" name="Freeform 77"/>
          <p:cNvSpPr>
            <a:spLocks/>
          </p:cNvSpPr>
          <p:nvPr/>
        </p:nvSpPr>
        <p:spPr bwMode="auto">
          <a:xfrm>
            <a:off x="4362450" y="1484313"/>
            <a:ext cx="1106488" cy="4078385"/>
          </a:xfrm>
          <a:custGeom>
            <a:avLst/>
            <a:gdLst>
              <a:gd name="T0" fmla="*/ 2147483647 w 697"/>
              <a:gd name="T1" fmla="*/ 0 h 3116"/>
              <a:gd name="T2" fmla="*/ 2147483647 w 697"/>
              <a:gd name="T3" fmla="*/ 2147483647 h 3116"/>
              <a:gd name="T4" fmla="*/ 0 w 697"/>
              <a:gd name="T5" fmla="*/ 2147483647 h 3116"/>
              <a:gd name="T6" fmla="*/ 0 60000 65536"/>
              <a:gd name="T7" fmla="*/ 0 60000 65536"/>
              <a:gd name="T8" fmla="*/ 0 60000 65536"/>
              <a:gd name="T9" fmla="*/ 0 w 697"/>
              <a:gd name="T10" fmla="*/ 0 h 3116"/>
              <a:gd name="T11" fmla="*/ 697 w 697"/>
              <a:gd name="T12" fmla="*/ 3116 h 31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7" h="3116">
                <a:moveTo>
                  <a:pt x="697" y="0"/>
                </a:moveTo>
                <a:lnTo>
                  <a:pt x="697" y="3116"/>
                </a:lnTo>
                <a:lnTo>
                  <a:pt x="0" y="3116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47" name="Freeform 78"/>
          <p:cNvSpPr>
            <a:spLocks/>
          </p:cNvSpPr>
          <p:nvPr/>
        </p:nvSpPr>
        <p:spPr bwMode="auto">
          <a:xfrm>
            <a:off x="5468938" y="1412875"/>
            <a:ext cx="744537" cy="1595438"/>
          </a:xfrm>
          <a:custGeom>
            <a:avLst/>
            <a:gdLst>
              <a:gd name="T0" fmla="*/ 2147483647 w 469"/>
              <a:gd name="T1" fmla="*/ 2147483647 h 1261"/>
              <a:gd name="T2" fmla="*/ 0 w 469"/>
              <a:gd name="T3" fmla="*/ 2147483647 h 1261"/>
              <a:gd name="T4" fmla="*/ 0 w 469"/>
              <a:gd name="T5" fmla="*/ 0 h 1261"/>
              <a:gd name="T6" fmla="*/ 0 60000 65536"/>
              <a:gd name="T7" fmla="*/ 0 60000 65536"/>
              <a:gd name="T8" fmla="*/ 0 60000 65536"/>
              <a:gd name="T9" fmla="*/ 0 w 469"/>
              <a:gd name="T10" fmla="*/ 0 h 1261"/>
              <a:gd name="T11" fmla="*/ 469 w 469"/>
              <a:gd name="T12" fmla="*/ 1261 h 12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9" h="1261">
                <a:moveTo>
                  <a:pt x="469" y="1261"/>
                </a:moveTo>
                <a:lnTo>
                  <a:pt x="0" y="1261"/>
                </a:lnTo>
                <a:lnTo>
                  <a:pt x="0" y="0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48" name="Freeform 79"/>
          <p:cNvSpPr>
            <a:spLocks/>
          </p:cNvSpPr>
          <p:nvPr/>
        </p:nvSpPr>
        <p:spPr bwMode="auto">
          <a:xfrm>
            <a:off x="4362450" y="1412875"/>
            <a:ext cx="1106488" cy="2738535"/>
          </a:xfrm>
          <a:custGeom>
            <a:avLst/>
            <a:gdLst>
              <a:gd name="T0" fmla="*/ 2147483647 w 697"/>
              <a:gd name="T1" fmla="*/ 0 h 2087"/>
              <a:gd name="T2" fmla="*/ 2147483647 w 697"/>
              <a:gd name="T3" fmla="*/ 2147483647 h 2087"/>
              <a:gd name="T4" fmla="*/ 0 w 697"/>
              <a:gd name="T5" fmla="*/ 2147483647 h 2087"/>
              <a:gd name="T6" fmla="*/ 0 60000 65536"/>
              <a:gd name="T7" fmla="*/ 0 60000 65536"/>
              <a:gd name="T8" fmla="*/ 0 60000 65536"/>
              <a:gd name="T9" fmla="*/ 0 w 697"/>
              <a:gd name="T10" fmla="*/ 0 h 2087"/>
              <a:gd name="T11" fmla="*/ 697 w 697"/>
              <a:gd name="T12" fmla="*/ 2087 h 20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7" h="2087">
                <a:moveTo>
                  <a:pt x="697" y="0"/>
                </a:moveTo>
                <a:lnTo>
                  <a:pt x="697" y="2087"/>
                </a:lnTo>
                <a:lnTo>
                  <a:pt x="0" y="2087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200" dirty="0">
              <a:latin typeface="+mn-lt"/>
            </a:endParaRPr>
          </a:p>
        </p:txBody>
      </p:sp>
      <p:sp>
        <p:nvSpPr>
          <p:cNvPr id="49" name="Freeform 81"/>
          <p:cNvSpPr>
            <a:spLocks/>
          </p:cNvSpPr>
          <p:nvPr/>
        </p:nvSpPr>
        <p:spPr bwMode="auto">
          <a:xfrm>
            <a:off x="4362450" y="1412875"/>
            <a:ext cx="1106488" cy="1733421"/>
          </a:xfrm>
          <a:custGeom>
            <a:avLst/>
            <a:gdLst>
              <a:gd name="T0" fmla="*/ 2147483647 w 697"/>
              <a:gd name="T1" fmla="*/ 0 h 1402"/>
              <a:gd name="T2" fmla="*/ 2147483647 w 697"/>
              <a:gd name="T3" fmla="*/ 2147483647 h 1402"/>
              <a:gd name="T4" fmla="*/ 0 w 697"/>
              <a:gd name="T5" fmla="*/ 2147483647 h 1402"/>
              <a:gd name="T6" fmla="*/ 0 60000 65536"/>
              <a:gd name="T7" fmla="*/ 0 60000 65536"/>
              <a:gd name="T8" fmla="*/ 0 60000 65536"/>
              <a:gd name="T9" fmla="*/ 0 w 697"/>
              <a:gd name="T10" fmla="*/ 0 h 1402"/>
              <a:gd name="T11" fmla="*/ 697 w 697"/>
              <a:gd name="T12" fmla="*/ 1402 h 14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7" h="1402">
                <a:moveTo>
                  <a:pt x="697" y="0"/>
                </a:moveTo>
                <a:lnTo>
                  <a:pt x="697" y="1402"/>
                </a:lnTo>
                <a:lnTo>
                  <a:pt x="0" y="1402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200" dirty="0">
              <a:latin typeface="+mn-lt"/>
            </a:endParaRPr>
          </a:p>
        </p:txBody>
      </p:sp>
      <p:sp>
        <p:nvSpPr>
          <p:cNvPr id="50" name="1 CuadroTexto"/>
          <p:cNvSpPr txBox="1">
            <a:spLocks noChangeArrowheads="1"/>
          </p:cNvSpPr>
          <p:nvPr/>
        </p:nvSpPr>
        <p:spPr bwMode="auto">
          <a:xfrm>
            <a:off x="323528" y="0"/>
            <a:ext cx="35537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Administración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51" name="Freeform 70"/>
          <p:cNvSpPr>
            <a:spLocks/>
          </p:cNvSpPr>
          <p:nvPr/>
        </p:nvSpPr>
        <p:spPr bwMode="auto">
          <a:xfrm>
            <a:off x="4359292" y="5548735"/>
            <a:ext cx="1106488" cy="469575"/>
          </a:xfrm>
          <a:custGeom>
            <a:avLst/>
            <a:gdLst>
              <a:gd name="T0" fmla="*/ 2147483647 w 697"/>
              <a:gd name="T1" fmla="*/ 0 h 716"/>
              <a:gd name="T2" fmla="*/ 2147483647 w 697"/>
              <a:gd name="T3" fmla="*/ 2147483647 h 716"/>
              <a:gd name="T4" fmla="*/ 0 w 697"/>
              <a:gd name="T5" fmla="*/ 2147483647 h 716"/>
              <a:gd name="T6" fmla="*/ 0 60000 65536"/>
              <a:gd name="T7" fmla="*/ 0 60000 65536"/>
              <a:gd name="T8" fmla="*/ 0 60000 65536"/>
              <a:gd name="T9" fmla="*/ 0 w 697"/>
              <a:gd name="T10" fmla="*/ 0 h 716"/>
              <a:gd name="T11" fmla="*/ 697 w 697"/>
              <a:gd name="T12" fmla="*/ 716 h 7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7" h="716">
                <a:moveTo>
                  <a:pt x="697" y="0"/>
                </a:moveTo>
                <a:lnTo>
                  <a:pt x="697" y="716"/>
                </a:lnTo>
                <a:lnTo>
                  <a:pt x="0" y="716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200" dirty="0">
              <a:latin typeface="+mn-lt"/>
            </a:endParaRPr>
          </a:p>
        </p:txBody>
      </p:sp>
      <p:sp>
        <p:nvSpPr>
          <p:cNvPr id="52" name="Rectangle 42"/>
          <p:cNvSpPr>
            <a:spLocks noChangeArrowheads="1"/>
          </p:cNvSpPr>
          <p:nvPr/>
        </p:nvSpPr>
        <p:spPr bwMode="auto">
          <a:xfrm>
            <a:off x="2115346" y="6176718"/>
            <a:ext cx="2219342" cy="407987"/>
          </a:xfrm>
          <a:prstGeom prst="rect">
            <a:avLst/>
          </a:prstGeom>
          <a:solidFill>
            <a:srgbClr val="00B0F0"/>
          </a:solidFill>
          <a:ln w="4763" cap="rnd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defRPr/>
            </a:pPr>
            <a:endParaRPr lang="en-US" sz="1100" dirty="0">
              <a:latin typeface="+mn-lt"/>
            </a:endParaRPr>
          </a:p>
        </p:txBody>
      </p:sp>
      <p:sp>
        <p:nvSpPr>
          <p:cNvPr id="53" name="Freeform 70"/>
          <p:cNvSpPr>
            <a:spLocks/>
          </p:cNvSpPr>
          <p:nvPr/>
        </p:nvSpPr>
        <p:spPr bwMode="auto">
          <a:xfrm>
            <a:off x="4364256" y="5984012"/>
            <a:ext cx="1106488" cy="421047"/>
          </a:xfrm>
          <a:custGeom>
            <a:avLst/>
            <a:gdLst>
              <a:gd name="T0" fmla="*/ 2147483647 w 697"/>
              <a:gd name="T1" fmla="*/ 0 h 716"/>
              <a:gd name="T2" fmla="*/ 2147483647 w 697"/>
              <a:gd name="T3" fmla="*/ 2147483647 h 716"/>
              <a:gd name="T4" fmla="*/ 0 w 697"/>
              <a:gd name="T5" fmla="*/ 2147483647 h 716"/>
              <a:gd name="T6" fmla="*/ 0 60000 65536"/>
              <a:gd name="T7" fmla="*/ 0 60000 65536"/>
              <a:gd name="T8" fmla="*/ 0 60000 65536"/>
              <a:gd name="T9" fmla="*/ 0 w 697"/>
              <a:gd name="T10" fmla="*/ 0 h 716"/>
              <a:gd name="T11" fmla="*/ 697 w 697"/>
              <a:gd name="T12" fmla="*/ 716 h 7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7" h="716">
                <a:moveTo>
                  <a:pt x="697" y="0"/>
                </a:moveTo>
                <a:lnTo>
                  <a:pt x="697" y="716"/>
                </a:lnTo>
                <a:lnTo>
                  <a:pt x="0" y="716"/>
                </a:lnTo>
              </a:path>
            </a:pathLst>
          </a:custGeom>
          <a:noFill/>
          <a:ln w="36513" cap="rnd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200" dirty="0">
              <a:latin typeface="+mn-lt"/>
            </a:endParaRPr>
          </a:p>
        </p:txBody>
      </p:sp>
      <p:sp>
        <p:nvSpPr>
          <p:cNvPr id="55" name="Rectangle 43"/>
          <p:cNvSpPr>
            <a:spLocks noChangeArrowheads="1"/>
          </p:cNvSpPr>
          <p:nvPr/>
        </p:nvSpPr>
        <p:spPr bwMode="auto">
          <a:xfrm>
            <a:off x="2465166" y="6220953"/>
            <a:ext cx="15869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Subdirección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de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Asistencia</a:t>
            </a: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 </a:t>
            </a:r>
          </a:p>
          <a:p>
            <a:pPr algn="ctr">
              <a:defRPr/>
            </a:pPr>
            <a:r>
              <a:rPr lang="en-US" sz="1100" b="1" dirty="0" smtClean="0">
                <a:solidFill>
                  <a:srgbClr val="000000"/>
                </a:solidFill>
                <a:latin typeface="+mn-lt"/>
              </a:rPr>
              <a:t>al </a:t>
            </a:r>
            <a:r>
              <a:rPr lang="en-US" sz="1100" b="1" dirty="0" err="1" smtClean="0">
                <a:solidFill>
                  <a:srgbClr val="000000"/>
                </a:solidFill>
                <a:latin typeface="+mn-lt"/>
              </a:rPr>
              <a:t>Contribuyente</a:t>
            </a:r>
            <a:endParaRPr lang="en-US" sz="1100" b="1" dirty="0">
              <a:latin typeface="+mn-lt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CuadroTexto"/>
          <p:cNvSpPr txBox="1">
            <a:spLocks noChangeArrowheads="1"/>
          </p:cNvSpPr>
          <p:nvPr/>
        </p:nvSpPr>
        <p:spPr bwMode="auto">
          <a:xfrm>
            <a:off x="404813" y="3175"/>
            <a:ext cx="34306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Administración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404813" y="465138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15365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grpSp>
        <p:nvGrpSpPr>
          <p:cNvPr id="15366" name="Grupo 1"/>
          <p:cNvGrpSpPr>
            <a:grpSpLocks/>
          </p:cNvGrpSpPr>
          <p:nvPr/>
        </p:nvGrpSpPr>
        <p:grpSpPr bwMode="auto">
          <a:xfrm>
            <a:off x="2051049" y="846138"/>
            <a:ext cx="4699101" cy="5848350"/>
            <a:chOff x="3851919" y="908050"/>
            <a:chExt cx="4699100" cy="5848350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3870052" y="1340520"/>
              <a:ext cx="1512888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Iquique</a:t>
              </a: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3851920" y="2348582"/>
              <a:ext cx="1512887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</a:t>
              </a:r>
              <a:r>
                <a:rPr lang="en-US" sz="1200" dirty="0" err="1">
                  <a:solidFill>
                    <a:schemeClr val="bg1"/>
                  </a:solidFill>
                  <a:latin typeface="+mn-lt"/>
                </a:rPr>
                <a:t>Copiapó</a:t>
              </a:r>
              <a:endParaRPr lang="en-US" sz="12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3851920" y="2780382"/>
              <a:ext cx="1512887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La Serena</a:t>
              </a:r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3851920" y="3140745"/>
              <a:ext cx="1512887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Valparaíso</a:t>
              </a:r>
            </a:p>
          </p:txBody>
        </p:sp>
        <p:sp>
          <p:nvSpPr>
            <p:cNvPr id="13" name="AutoShape 10"/>
            <p:cNvSpPr>
              <a:spLocks noChangeArrowheads="1"/>
            </p:cNvSpPr>
            <p:nvPr/>
          </p:nvSpPr>
          <p:spPr bwMode="auto">
            <a:xfrm>
              <a:off x="6893669" y="1700907"/>
              <a:ext cx="1639788" cy="25236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Antofagasta</a:t>
              </a:r>
            </a:p>
          </p:txBody>
        </p:sp>
        <p:sp>
          <p:nvSpPr>
            <p:cNvPr id="14" name="AutoShape 11"/>
            <p:cNvSpPr>
              <a:spLocks noChangeArrowheads="1"/>
            </p:cNvSpPr>
            <p:nvPr/>
          </p:nvSpPr>
          <p:spPr bwMode="auto">
            <a:xfrm>
              <a:off x="6876107" y="2518955"/>
              <a:ext cx="1657350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DRM Santiago Centro</a:t>
              </a:r>
            </a:p>
          </p:txBody>
        </p:sp>
        <p:sp>
          <p:nvSpPr>
            <p:cNvPr id="15" name="AutoShape 12"/>
            <p:cNvSpPr>
              <a:spLocks noChangeArrowheads="1"/>
            </p:cNvSpPr>
            <p:nvPr/>
          </p:nvSpPr>
          <p:spPr bwMode="auto">
            <a:xfrm>
              <a:off x="6876107" y="2780382"/>
              <a:ext cx="1657350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DRM Santiago </a:t>
              </a:r>
              <a:r>
                <a:rPr lang="en-US" sz="1200" dirty="0" err="1">
                  <a:solidFill>
                    <a:schemeClr val="bg1"/>
                  </a:solidFill>
                  <a:latin typeface="+mn-lt"/>
                </a:rPr>
                <a:t>Oriente</a:t>
              </a:r>
              <a:endParaRPr lang="en-US" sz="12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>
              <a:off x="6876107" y="3069307"/>
              <a:ext cx="1657350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DRM Santiago </a:t>
              </a:r>
              <a:r>
                <a:rPr lang="en-US" sz="1200" dirty="0" err="1">
                  <a:solidFill>
                    <a:schemeClr val="bg1"/>
                  </a:solidFill>
                  <a:latin typeface="+mn-lt"/>
                </a:rPr>
                <a:t>Poniente</a:t>
              </a:r>
              <a:endParaRPr lang="en-US" sz="12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7" name="AutoShape 14"/>
            <p:cNvSpPr>
              <a:spLocks noChangeArrowheads="1"/>
            </p:cNvSpPr>
            <p:nvPr/>
          </p:nvSpPr>
          <p:spPr bwMode="auto">
            <a:xfrm>
              <a:off x="6876107" y="3331244"/>
              <a:ext cx="1657350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DRM Santiago Sur</a:t>
              </a:r>
            </a:p>
          </p:txBody>
        </p:sp>
        <p:sp>
          <p:nvSpPr>
            <p:cNvPr id="18" name="AutoShape 15"/>
            <p:cNvSpPr>
              <a:spLocks noChangeArrowheads="1"/>
            </p:cNvSpPr>
            <p:nvPr/>
          </p:nvSpPr>
          <p:spPr bwMode="auto">
            <a:xfrm>
              <a:off x="3851920" y="3356645"/>
              <a:ext cx="1512887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Rancagua</a:t>
              </a:r>
            </a:p>
          </p:txBody>
        </p:sp>
        <p:sp>
          <p:nvSpPr>
            <p:cNvPr id="19" name="AutoShape 16"/>
            <p:cNvSpPr>
              <a:spLocks noChangeArrowheads="1"/>
            </p:cNvSpPr>
            <p:nvPr/>
          </p:nvSpPr>
          <p:spPr bwMode="auto">
            <a:xfrm>
              <a:off x="6884888" y="3862874"/>
              <a:ext cx="1657350" cy="215900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800" dirty="0" err="1" smtClean="0">
                  <a:solidFill>
                    <a:schemeClr val="bg1"/>
                  </a:solidFill>
                  <a:latin typeface="+mn-lt"/>
                </a:rPr>
                <a:t>Dirección</a:t>
              </a:r>
              <a:r>
                <a:rPr lang="en-US" sz="800" dirty="0" smtClean="0">
                  <a:solidFill>
                    <a:schemeClr val="bg1"/>
                  </a:solidFill>
                  <a:latin typeface="+mn-lt"/>
                </a:rPr>
                <a:t> de </a:t>
              </a:r>
              <a:r>
                <a:rPr lang="en-US" sz="800" dirty="0" err="1" smtClean="0">
                  <a:solidFill>
                    <a:schemeClr val="bg1"/>
                  </a:solidFill>
                  <a:latin typeface="+mn-lt"/>
                </a:rPr>
                <a:t>Grandes</a:t>
              </a:r>
              <a:r>
                <a:rPr lang="en-US" sz="800" dirty="0" smtClean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sz="800" dirty="0" err="1" smtClean="0">
                  <a:solidFill>
                    <a:schemeClr val="bg1"/>
                  </a:solidFill>
                  <a:latin typeface="+mn-lt"/>
                </a:rPr>
                <a:t>Contribuyentes</a:t>
              </a:r>
              <a:endParaRPr lang="en-US" sz="8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0" name="AutoShape 17"/>
            <p:cNvSpPr>
              <a:spLocks noChangeArrowheads="1"/>
            </p:cNvSpPr>
            <p:nvPr/>
          </p:nvSpPr>
          <p:spPr bwMode="auto">
            <a:xfrm>
              <a:off x="6893669" y="4113882"/>
              <a:ext cx="1657350" cy="215900"/>
            </a:xfrm>
            <a:prstGeom prst="roundRect">
              <a:avLst>
                <a:gd name="adj" fmla="val 16667"/>
              </a:avLst>
            </a:prstGeom>
            <a:solidFill>
              <a:schemeClr val="accent4">
                <a:lumMod val="75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 err="1" smtClean="0">
                  <a:solidFill>
                    <a:schemeClr val="bg1"/>
                  </a:solidFill>
                  <a:latin typeface="+mn-lt"/>
                </a:rPr>
                <a:t>Dirección</a:t>
              </a:r>
              <a:r>
                <a:rPr lang="en-US" sz="1200" dirty="0" smtClean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sz="1200" dirty="0" err="1" smtClean="0">
                  <a:solidFill>
                    <a:schemeClr val="bg1"/>
                  </a:solidFill>
                  <a:latin typeface="+mn-lt"/>
                </a:rPr>
                <a:t>Nacional</a:t>
              </a:r>
              <a:endParaRPr lang="en-US" sz="12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1" name="AutoShape 18"/>
            <p:cNvSpPr>
              <a:spLocks noChangeArrowheads="1"/>
            </p:cNvSpPr>
            <p:nvPr/>
          </p:nvSpPr>
          <p:spPr bwMode="auto">
            <a:xfrm>
              <a:off x="3851920" y="3572545"/>
              <a:ext cx="1512887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Talca</a:t>
              </a:r>
            </a:p>
          </p:txBody>
        </p:sp>
        <p:sp>
          <p:nvSpPr>
            <p:cNvPr id="22" name="AutoShape 19"/>
            <p:cNvSpPr>
              <a:spLocks noChangeArrowheads="1"/>
            </p:cNvSpPr>
            <p:nvPr/>
          </p:nvSpPr>
          <p:spPr bwMode="auto">
            <a:xfrm>
              <a:off x="3851920" y="3788445"/>
              <a:ext cx="1512887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Concepción</a:t>
              </a:r>
            </a:p>
          </p:txBody>
        </p:sp>
        <p:sp>
          <p:nvSpPr>
            <p:cNvPr id="23" name="AutoShape 20"/>
            <p:cNvSpPr>
              <a:spLocks noChangeArrowheads="1"/>
            </p:cNvSpPr>
            <p:nvPr/>
          </p:nvSpPr>
          <p:spPr bwMode="auto">
            <a:xfrm>
              <a:off x="3851920" y="4005932"/>
              <a:ext cx="1512887" cy="21590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Temuco</a:t>
              </a:r>
            </a:p>
          </p:txBody>
        </p:sp>
        <p:sp>
          <p:nvSpPr>
            <p:cNvPr id="24" name="AutoShape 21"/>
            <p:cNvSpPr>
              <a:spLocks noChangeArrowheads="1"/>
            </p:cNvSpPr>
            <p:nvPr/>
          </p:nvSpPr>
          <p:spPr bwMode="auto">
            <a:xfrm>
              <a:off x="6905179" y="4574263"/>
              <a:ext cx="1628278" cy="198431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Puerto </a:t>
              </a:r>
              <a:r>
                <a:rPr lang="en-US" sz="1200" dirty="0" err="1">
                  <a:solidFill>
                    <a:schemeClr val="bg1"/>
                  </a:solidFill>
                  <a:latin typeface="+mn-lt"/>
                </a:rPr>
                <a:t>Montt</a:t>
              </a:r>
              <a:endParaRPr lang="en-US" sz="12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5" name="AutoShape 22"/>
            <p:cNvSpPr>
              <a:spLocks noChangeArrowheads="1"/>
            </p:cNvSpPr>
            <p:nvPr/>
          </p:nvSpPr>
          <p:spPr bwMode="auto">
            <a:xfrm>
              <a:off x="6893669" y="5186367"/>
              <a:ext cx="1639788" cy="21339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</a:t>
              </a:r>
              <a:r>
                <a:rPr lang="en-US" sz="1200" dirty="0" err="1">
                  <a:solidFill>
                    <a:schemeClr val="bg1"/>
                  </a:solidFill>
                  <a:latin typeface="+mn-lt"/>
                </a:rPr>
                <a:t>Coihaique</a:t>
              </a:r>
              <a:endParaRPr lang="en-US" sz="12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6" name="AutoShape 23"/>
            <p:cNvSpPr>
              <a:spLocks noChangeArrowheads="1"/>
            </p:cNvSpPr>
            <p:nvPr/>
          </p:nvSpPr>
          <p:spPr bwMode="auto">
            <a:xfrm>
              <a:off x="6905179" y="5734719"/>
              <a:ext cx="1628278" cy="21466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Punta Arenas</a:t>
              </a:r>
            </a:p>
          </p:txBody>
        </p:sp>
        <p:sp>
          <p:nvSpPr>
            <p:cNvPr id="27" name="AutoShape 24"/>
            <p:cNvSpPr>
              <a:spLocks/>
            </p:cNvSpPr>
            <p:nvPr/>
          </p:nvSpPr>
          <p:spPr bwMode="auto">
            <a:xfrm>
              <a:off x="6804669" y="2518954"/>
              <a:ext cx="71438" cy="1817687"/>
            </a:xfrm>
            <a:prstGeom prst="leftBrace">
              <a:avLst>
                <a:gd name="adj1" fmla="val 189015"/>
                <a:gd name="adj2" fmla="val 50000"/>
              </a:avLst>
            </a:prstGeom>
            <a:solidFill>
              <a:srgbClr val="0070C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2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8" name="AutoShape 25"/>
            <p:cNvSpPr>
              <a:spLocks noChangeArrowheads="1"/>
            </p:cNvSpPr>
            <p:nvPr/>
          </p:nvSpPr>
          <p:spPr bwMode="auto">
            <a:xfrm>
              <a:off x="3851919" y="4220245"/>
              <a:ext cx="1510011" cy="206771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de los Ríos</a:t>
              </a:r>
            </a:p>
          </p:txBody>
        </p:sp>
        <p:sp>
          <p:nvSpPr>
            <p:cNvPr id="29" name="AutoShape 26"/>
            <p:cNvSpPr>
              <a:spLocks noChangeArrowheads="1"/>
            </p:cNvSpPr>
            <p:nvPr/>
          </p:nvSpPr>
          <p:spPr bwMode="auto">
            <a:xfrm>
              <a:off x="6893669" y="980157"/>
              <a:ext cx="1639788" cy="242888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 w="12700">
              <a:solidFill>
                <a:schemeClr val="tx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DR </a:t>
              </a:r>
              <a:r>
                <a:rPr lang="en-US" sz="1200" dirty="0" smtClean="0">
                  <a:solidFill>
                    <a:schemeClr val="bg1"/>
                  </a:solidFill>
                  <a:latin typeface="+mn-lt"/>
                </a:rPr>
                <a:t>Arica</a:t>
              </a:r>
              <a:endParaRPr lang="en-US" sz="1200" dirty="0">
                <a:solidFill>
                  <a:schemeClr val="bg1"/>
                </a:solidFill>
                <a:latin typeface="+mn-lt"/>
              </a:endParaRPr>
            </a:p>
          </p:txBody>
        </p:sp>
        <p:pic>
          <p:nvPicPr>
            <p:cNvPr id="15429" name="Picture 2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7038" y="908050"/>
              <a:ext cx="1152525" cy="5848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" name="2 CuadroTexto"/>
          <p:cNvSpPr txBox="1"/>
          <p:nvPr/>
        </p:nvSpPr>
        <p:spPr>
          <a:xfrm>
            <a:off x="420688" y="490538"/>
            <a:ext cx="242963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Organización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Territorial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30" name="AutoShape 11"/>
          <p:cNvSpPr>
            <a:spLocks noChangeArrowheads="1"/>
          </p:cNvSpPr>
          <p:nvPr/>
        </p:nvSpPr>
        <p:spPr bwMode="auto">
          <a:xfrm>
            <a:off x="5075238" y="3523278"/>
            <a:ext cx="1657350" cy="2159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12700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DRM Santiago </a:t>
            </a:r>
            <a:r>
              <a:rPr lang="en-US" sz="1200" dirty="0" smtClean="0">
                <a:solidFill>
                  <a:schemeClr val="bg1"/>
                </a:solidFill>
                <a:latin typeface="+mn-lt"/>
              </a:rPr>
              <a:t>Norte</a:t>
            </a:r>
            <a:endParaRPr lang="en-US" sz="12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428625" y="428625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17413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sp>
        <p:nvSpPr>
          <p:cNvPr id="8" name="Conector recto 3"/>
          <p:cNvSpPr/>
          <p:nvPr/>
        </p:nvSpPr>
        <p:spPr>
          <a:xfrm>
            <a:off x="1042988" y="3754438"/>
            <a:ext cx="3529012" cy="24606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528904" y="0"/>
                </a:moveTo>
                <a:lnTo>
                  <a:pt x="3528904" y="122490"/>
                </a:lnTo>
                <a:lnTo>
                  <a:pt x="0" y="122490"/>
                </a:lnTo>
                <a:lnTo>
                  <a:pt x="0" y="244981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7415" name="Grupo 8"/>
          <p:cNvGrpSpPr>
            <a:grpSpLocks/>
          </p:cNvGrpSpPr>
          <p:nvPr/>
        </p:nvGrpSpPr>
        <p:grpSpPr bwMode="auto">
          <a:xfrm>
            <a:off x="2124075" y="2274888"/>
            <a:ext cx="4895850" cy="1479550"/>
            <a:chOff x="1666527" y="1108720"/>
            <a:chExt cx="4896544" cy="1480249"/>
          </a:xfrm>
        </p:grpSpPr>
        <p:sp>
          <p:nvSpPr>
            <p:cNvPr id="29" name="Rectángulo 28"/>
            <p:cNvSpPr/>
            <p:nvPr/>
          </p:nvSpPr>
          <p:spPr>
            <a:xfrm>
              <a:off x="1666527" y="1108720"/>
              <a:ext cx="4896544" cy="148024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ectángulo 29"/>
            <p:cNvSpPr/>
            <p:nvPr/>
          </p:nvSpPr>
          <p:spPr>
            <a:xfrm>
              <a:off x="1666527" y="1108720"/>
              <a:ext cx="4896544" cy="14802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0320" tIns="20320" rIns="20320" bIns="20320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sz="3200" dirty="0" smtClean="0"/>
                <a:t>Dirección Regional</a:t>
              </a:r>
              <a:endParaRPr lang="es-CL" sz="3200" dirty="0"/>
            </a:p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sz="2400" dirty="0" smtClean="0"/>
                <a:t>Organigrama</a:t>
              </a:r>
              <a:endParaRPr lang="es-CL" sz="2400" dirty="0"/>
            </a:p>
          </p:txBody>
        </p:sp>
      </p:grpSp>
      <p:grpSp>
        <p:nvGrpSpPr>
          <p:cNvPr id="17416" name="Grupo 9"/>
          <p:cNvGrpSpPr>
            <a:grpSpLocks/>
          </p:cNvGrpSpPr>
          <p:nvPr/>
        </p:nvGrpSpPr>
        <p:grpSpPr bwMode="auto">
          <a:xfrm>
            <a:off x="460375" y="4000500"/>
            <a:ext cx="1165225" cy="582613"/>
            <a:chOff x="2605" y="2833952"/>
            <a:chExt cx="1166579" cy="583289"/>
          </a:xfrm>
        </p:grpSpPr>
        <p:sp>
          <p:nvSpPr>
            <p:cNvPr id="27" name="Rectángulo 26"/>
            <p:cNvSpPr/>
            <p:nvPr/>
          </p:nvSpPr>
          <p:spPr>
            <a:xfrm>
              <a:off x="2605" y="2833952"/>
              <a:ext cx="1166579" cy="58328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ctángulo 27"/>
            <p:cNvSpPr/>
            <p:nvPr/>
          </p:nvSpPr>
          <p:spPr>
            <a:xfrm>
              <a:off x="2605" y="2833952"/>
              <a:ext cx="1166579" cy="5832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255" tIns="8255" rIns="8255" bIns="8255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sz="1300" dirty="0" smtClean="0"/>
                <a:t>Fiscalización</a:t>
              </a:r>
              <a:endParaRPr lang="es-CL" sz="1300" dirty="0"/>
            </a:p>
          </p:txBody>
        </p:sp>
      </p:grpSp>
      <p:grpSp>
        <p:nvGrpSpPr>
          <p:cNvPr id="17417" name="Grupo 10"/>
          <p:cNvGrpSpPr>
            <a:grpSpLocks/>
          </p:cNvGrpSpPr>
          <p:nvPr/>
        </p:nvGrpSpPr>
        <p:grpSpPr bwMode="auto">
          <a:xfrm>
            <a:off x="1808956" y="4000500"/>
            <a:ext cx="1166812" cy="582613"/>
            <a:chOff x="1414167" y="2833952"/>
            <a:chExt cx="1166579" cy="583289"/>
          </a:xfrm>
        </p:grpSpPr>
        <p:sp>
          <p:nvSpPr>
            <p:cNvPr id="25" name="Rectángulo 24"/>
            <p:cNvSpPr/>
            <p:nvPr/>
          </p:nvSpPr>
          <p:spPr>
            <a:xfrm>
              <a:off x="1414167" y="2833952"/>
              <a:ext cx="1166579" cy="58328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ángulo 25"/>
            <p:cNvSpPr/>
            <p:nvPr/>
          </p:nvSpPr>
          <p:spPr>
            <a:xfrm>
              <a:off x="1414167" y="2833952"/>
              <a:ext cx="1166579" cy="5832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255" tIns="8255" rIns="8255" bIns="8255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sz="1300" dirty="0" smtClean="0"/>
                <a:t>Jurídica</a:t>
              </a:r>
              <a:endParaRPr lang="es-CL" sz="1300" dirty="0"/>
            </a:p>
          </p:txBody>
        </p:sp>
      </p:grpSp>
      <p:grpSp>
        <p:nvGrpSpPr>
          <p:cNvPr id="17418" name="Grupo 12"/>
          <p:cNvGrpSpPr>
            <a:grpSpLocks/>
          </p:cNvGrpSpPr>
          <p:nvPr/>
        </p:nvGrpSpPr>
        <p:grpSpPr bwMode="auto">
          <a:xfrm>
            <a:off x="3282950" y="4000500"/>
            <a:ext cx="1166813" cy="582613"/>
            <a:chOff x="2825729" y="2833952"/>
            <a:chExt cx="1166579" cy="583289"/>
          </a:xfrm>
        </p:grpSpPr>
        <p:sp>
          <p:nvSpPr>
            <p:cNvPr id="23" name="Rectángulo 22"/>
            <p:cNvSpPr/>
            <p:nvPr/>
          </p:nvSpPr>
          <p:spPr>
            <a:xfrm>
              <a:off x="2825729" y="2833952"/>
              <a:ext cx="1166579" cy="58328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ectángulo 23"/>
            <p:cNvSpPr/>
            <p:nvPr/>
          </p:nvSpPr>
          <p:spPr>
            <a:xfrm>
              <a:off x="2825729" y="2833952"/>
              <a:ext cx="1166579" cy="5832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255" tIns="8255" rIns="8255" bIns="8255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sz="1300" dirty="0" smtClean="0"/>
                <a:t>Procedimientos  Administrativos Tributarios</a:t>
              </a:r>
              <a:endParaRPr lang="es-CL" sz="1300" dirty="0"/>
            </a:p>
          </p:txBody>
        </p:sp>
      </p:grpSp>
      <p:grpSp>
        <p:nvGrpSpPr>
          <p:cNvPr id="17419" name="Grupo 13"/>
          <p:cNvGrpSpPr>
            <a:grpSpLocks/>
          </p:cNvGrpSpPr>
          <p:nvPr/>
        </p:nvGrpSpPr>
        <p:grpSpPr bwMode="auto">
          <a:xfrm>
            <a:off x="4694238" y="4000500"/>
            <a:ext cx="1166812" cy="582613"/>
            <a:chOff x="4237290" y="2833952"/>
            <a:chExt cx="1166579" cy="583289"/>
          </a:xfrm>
        </p:grpSpPr>
        <p:sp>
          <p:nvSpPr>
            <p:cNvPr id="21" name="Rectángulo 20"/>
            <p:cNvSpPr/>
            <p:nvPr/>
          </p:nvSpPr>
          <p:spPr>
            <a:xfrm>
              <a:off x="4237290" y="2833952"/>
              <a:ext cx="1166579" cy="58328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ángulo 21"/>
            <p:cNvSpPr/>
            <p:nvPr/>
          </p:nvSpPr>
          <p:spPr>
            <a:xfrm>
              <a:off x="4237290" y="2833952"/>
              <a:ext cx="1166579" cy="5832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255" tIns="8255" rIns="8255" bIns="8255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sz="1300" dirty="0" smtClean="0"/>
                <a:t>Plataforma de Atención y Asistencia</a:t>
              </a:r>
              <a:endParaRPr lang="es-CL" sz="1300" dirty="0"/>
            </a:p>
          </p:txBody>
        </p:sp>
      </p:grpSp>
      <p:grpSp>
        <p:nvGrpSpPr>
          <p:cNvPr id="17420" name="Grupo 14"/>
          <p:cNvGrpSpPr>
            <a:grpSpLocks/>
          </p:cNvGrpSpPr>
          <p:nvPr/>
        </p:nvGrpSpPr>
        <p:grpSpPr bwMode="auto">
          <a:xfrm>
            <a:off x="6105525" y="4000500"/>
            <a:ext cx="1166813" cy="582613"/>
            <a:chOff x="5648852" y="2833952"/>
            <a:chExt cx="1166579" cy="583289"/>
          </a:xfrm>
        </p:grpSpPr>
        <p:sp>
          <p:nvSpPr>
            <p:cNvPr id="19" name="Rectángulo 18"/>
            <p:cNvSpPr/>
            <p:nvPr/>
          </p:nvSpPr>
          <p:spPr>
            <a:xfrm>
              <a:off x="5648852" y="2833952"/>
              <a:ext cx="1166579" cy="58328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ectángulo 19"/>
            <p:cNvSpPr/>
            <p:nvPr/>
          </p:nvSpPr>
          <p:spPr>
            <a:xfrm>
              <a:off x="5648852" y="2833952"/>
              <a:ext cx="1166579" cy="5832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255" tIns="8255" rIns="8255" bIns="8255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sz="1300" dirty="0" smtClean="0"/>
                <a:t>Avaluaciones</a:t>
              </a:r>
              <a:endParaRPr lang="es-CL" sz="1300" dirty="0"/>
            </a:p>
          </p:txBody>
        </p:sp>
      </p:grpSp>
      <p:grpSp>
        <p:nvGrpSpPr>
          <p:cNvPr id="17421" name="Grupo 15"/>
          <p:cNvGrpSpPr>
            <a:grpSpLocks/>
          </p:cNvGrpSpPr>
          <p:nvPr/>
        </p:nvGrpSpPr>
        <p:grpSpPr bwMode="auto">
          <a:xfrm>
            <a:off x="7518400" y="4000500"/>
            <a:ext cx="1165225" cy="582613"/>
            <a:chOff x="7060414" y="2833952"/>
            <a:chExt cx="1166579" cy="583289"/>
          </a:xfrm>
        </p:grpSpPr>
        <p:sp>
          <p:nvSpPr>
            <p:cNvPr id="17" name="Rectángulo 16"/>
            <p:cNvSpPr/>
            <p:nvPr/>
          </p:nvSpPr>
          <p:spPr>
            <a:xfrm>
              <a:off x="7060414" y="2833952"/>
              <a:ext cx="1166579" cy="58328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ángulo 17"/>
            <p:cNvSpPr/>
            <p:nvPr/>
          </p:nvSpPr>
          <p:spPr>
            <a:xfrm>
              <a:off x="7060414" y="2833952"/>
              <a:ext cx="1166579" cy="5832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255" tIns="8255" rIns="8255" bIns="8255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sz="1300" dirty="0" smtClean="0"/>
                <a:t>Administración</a:t>
              </a:r>
              <a:endParaRPr lang="es-CL" sz="1300" dirty="0"/>
            </a:p>
          </p:txBody>
        </p:sp>
      </p:grpSp>
      <p:sp>
        <p:nvSpPr>
          <p:cNvPr id="32" name="2 CuadroTexto"/>
          <p:cNvSpPr txBox="1"/>
          <p:nvPr/>
        </p:nvSpPr>
        <p:spPr>
          <a:xfrm>
            <a:off x="428625" y="487363"/>
            <a:ext cx="181331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L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Organigrama DR</a:t>
            </a:r>
            <a:endParaRPr lang="es-CL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31" name="1 CuadroTexto"/>
          <p:cNvSpPr txBox="1">
            <a:spLocks noChangeArrowheads="1"/>
          </p:cNvSpPr>
          <p:nvPr/>
        </p:nvSpPr>
        <p:spPr bwMode="auto">
          <a:xfrm>
            <a:off x="323528" y="0"/>
            <a:ext cx="35537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Administración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  <p:sp>
        <p:nvSpPr>
          <p:cNvPr id="33" name="Conector recto 3"/>
          <p:cNvSpPr/>
          <p:nvPr/>
        </p:nvSpPr>
        <p:spPr>
          <a:xfrm>
            <a:off x="4604600" y="3754438"/>
            <a:ext cx="3482976" cy="27062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48132"/>
                </a:lnTo>
                <a:lnTo>
                  <a:pt x="3482976" y="148132"/>
                </a:lnTo>
                <a:lnTo>
                  <a:pt x="3482976" y="270623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4" name="Conector recto 3"/>
          <p:cNvSpPr/>
          <p:nvPr/>
        </p:nvSpPr>
        <p:spPr>
          <a:xfrm>
            <a:off x="3898820" y="3767259"/>
            <a:ext cx="705780" cy="24498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705780" y="0"/>
                </a:moveTo>
                <a:lnTo>
                  <a:pt x="705780" y="122490"/>
                </a:lnTo>
                <a:lnTo>
                  <a:pt x="0" y="122490"/>
                </a:lnTo>
                <a:lnTo>
                  <a:pt x="0" y="244981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5" name="Conector recto 3"/>
          <p:cNvSpPr/>
          <p:nvPr/>
        </p:nvSpPr>
        <p:spPr>
          <a:xfrm>
            <a:off x="2470958" y="3761389"/>
            <a:ext cx="2117342" cy="24498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117342" y="0"/>
                </a:moveTo>
                <a:lnTo>
                  <a:pt x="2117342" y="122490"/>
                </a:lnTo>
                <a:lnTo>
                  <a:pt x="0" y="122490"/>
                </a:lnTo>
                <a:lnTo>
                  <a:pt x="0" y="244981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6" name="Conector recto 3"/>
          <p:cNvSpPr/>
          <p:nvPr/>
        </p:nvSpPr>
        <p:spPr>
          <a:xfrm>
            <a:off x="4604600" y="3773669"/>
            <a:ext cx="2117342" cy="24498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22490"/>
                </a:lnTo>
                <a:lnTo>
                  <a:pt x="2117342" y="122490"/>
                </a:lnTo>
                <a:lnTo>
                  <a:pt x="2117342" y="244981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7" name="Conector recto 3"/>
          <p:cNvSpPr/>
          <p:nvPr/>
        </p:nvSpPr>
        <p:spPr>
          <a:xfrm>
            <a:off x="4572000" y="3761388"/>
            <a:ext cx="705780" cy="24498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22490"/>
                </a:lnTo>
                <a:lnTo>
                  <a:pt x="705780" y="122490"/>
                </a:lnTo>
                <a:lnTo>
                  <a:pt x="705780" y="244981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7858125" y="6715125"/>
            <a:ext cx="785813" cy="1428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>
              <a:solidFill>
                <a:prstClr val="white"/>
              </a:solidFill>
            </a:endParaRPr>
          </a:p>
        </p:txBody>
      </p:sp>
      <p:sp>
        <p:nvSpPr>
          <p:cNvPr id="19459" name="5 CuadroTexto"/>
          <p:cNvSpPr txBox="1">
            <a:spLocks noChangeArrowheads="1"/>
          </p:cNvSpPr>
          <p:nvPr/>
        </p:nvSpPr>
        <p:spPr bwMode="auto">
          <a:xfrm>
            <a:off x="7667625" y="6524625"/>
            <a:ext cx="7207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CL" sz="7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     |  </a:t>
            </a:r>
          </a:p>
        </p:txBody>
      </p:sp>
      <p:sp>
        <p:nvSpPr>
          <p:cNvPr id="10" name="5 Rectángulo"/>
          <p:cNvSpPr/>
          <p:nvPr/>
        </p:nvSpPr>
        <p:spPr>
          <a:xfrm>
            <a:off x="755576" y="1196752"/>
            <a:ext cx="791845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n-US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Direcciones</a:t>
            </a:r>
            <a:r>
              <a:rPr lang="en-US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Regionales</a:t>
            </a:r>
            <a:r>
              <a:rPr lang="en-US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: 19 </a:t>
            </a: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endParaRPr lang="en-US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n-US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Dirección</a:t>
            </a:r>
            <a:r>
              <a:rPr lang="en-US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 de </a:t>
            </a:r>
            <a:r>
              <a:rPr lang="en-US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Grandes</a:t>
            </a:r>
            <a:r>
              <a:rPr lang="en-US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 </a:t>
            </a:r>
            <a:r>
              <a:rPr lang="en-US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Contribuyentes</a:t>
            </a:r>
            <a:endParaRPr lang="en-US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endParaRPr lang="en-US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n-US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Unidades</a:t>
            </a:r>
            <a:r>
              <a:rPr lang="en-US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: 49</a:t>
            </a:r>
            <a:endParaRPr lang="en-US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endParaRPr lang="en-US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SII “</a:t>
            </a:r>
            <a:r>
              <a:rPr lang="en-US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Móviles</a:t>
            </a:r>
            <a:r>
              <a:rPr lang="en-US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”: </a:t>
            </a:r>
            <a:r>
              <a:rPr lang="en-US" sz="2400" dirty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7</a:t>
            </a: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endParaRPr lang="en-US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n-US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Módulos</a:t>
            </a:r>
            <a:r>
              <a:rPr lang="en-US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 de </a:t>
            </a:r>
            <a:r>
              <a:rPr lang="en-US" sz="2400" dirty="0" err="1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autoatención</a:t>
            </a:r>
            <a:r>
              <a:rPr lang="en-US" sz="2400" dirty="0" smtClean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: </a:t>
            </a:r>
            <a:r>
              <a:rPr lang="en-US" sz="2400" dirty="0">
                <a:solidFill>
                  <a:srgbClr val="376092"/>
                </a:solidFill>
                <a:latin typeface="+mn-lt"/>
                <a:ea typeface="+mj-ea"/>
                <a:cs typeface="Lucida Sans Unicode" panose="020B0602030504020204" pitchFamily="34" charset="0"/>
              </a:rPr>
              <a:t>177</a:t>
            </a: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endParaRPr lang="en-US" sz="2400" dirty="0">
              <a:solidFill>
                <a:srgbClr val="376092"/>
              </a:solidFill>
              <a:latin typeface="+mn-lt"/>
              <a:ea typeface="+mj-ea"/>
              <a:cs typeface="Lucida Sans Unicode" panose="020B0602030504020204" pitchFamily="34" charset="0"/>
            </a:endParaRPr>
          </a:p>
        </p:txBody>
      </p:sp>
      <p:cxnSp>
        <p:nvCxnSpPr>
          <p:cNvPr id="13" name="3 Conector recto"/>
          <p:cNvCxnSpPr/>
          <p:nvPr/>
        </p:nvCxnSpPr>
        <p:spPr>
          <a:xfrm>
            <a:off x="428625" y="577850"/>
            <a:ext cx="871537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CuadroTexto"/>
          <p:cNvSpPr txBox="1"/>
          <p:nvPr/>
        </p:nvSpPr>
        <p:spPr>
          <a:xfrm>
            <a:off x="441325" y="577850"/>
            <a:ext cx="277486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L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Indicadores Administrativos</a:t>
            </a:r>
            <a:endParaRPr lang="es-CL" i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8" name="1 CuadroTexto"/>
          <p:cNvSpPr txBox="1">
            <a:spLocks noChangeArrowheads="1"/>
          </p:cNvSpPr>
          <p:nvPr/>
        </p:nvSpPr>
        <p:spPr bwMode="auto">
          <a:xfrm>
            <a:off x="251520" y="116184"/>
            <a:ext cx="35537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L" sz="2400" b="1" dirty="0" smtClean="0">
                <a:solidFill>
                  <a:srgbClr val="376092"/>
                </a:solidFill>
              </a:rPr>
              <a:t>Administración Tributaria</a:t>
            </a:r>
            <a:endParaRPr lang="es-CL" sz="2400" b="1" dirty="0">
              <a:solidFill>
                <a:srgbClr val="376092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3564</TotalTime>
  <Words>3388</Words>
  <Application>Microsoft Office PowerPoint</Application>
  <PresentationFormat>Presentación en pantalla (4:3)</PresentationFormat>
  <Paragraphs>635</Paragraphs>
  <Slides>49</Slides>
  <Notes>45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49</vt:i4>
      </vt:variant>
    </vt:vector>
  </HeadingPairs>
  <TitlesOfParts>
    <vt:vector size="58" baseType="lpstr">
      <vt:lpstr>Arial</vt:lpstr>
      <vt:lpstr>Calibri</vt:lpstr>
      <vt:lpstr>Courier New</vt:lpstr>
      <vt:lpstr>Lucida Sans Unicode</vt:lpstr>
      <vt:lpstr>Monotype Sorts</vt:lpstr>
      <vt:lpstr>Times New Roman</vt:lpstr>
      <vt:lpstr>Wingdings</vt:lpstr>
      <vt:lpstr>Tema de Office</vt:lpstr>
      <vt:lpstr>Hoja de cálculo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SoporteSII</dc:creator>
  <cp:lastModifiedBy>Danae Scarlet Chandia Orrego</cp:lastModifiedBy>
  <cp:revision>152</cp:revision>
  <dcterms:created xsi:type="dcterms:W3CDTF">2012-03-15T20:09:02Z</dcterms:created>
  <dcterms:modified xsi:type="dcterms:W3CDTF">2014-12-09T18:25:39Z</dcterms:modified>
</cp:coreProperties>
</file>